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54"/>
  </p:handoutMasterIdLst>
  <p:sldIdLst>
    <p:sldId id="289" r:id="rId2"/>
    <p:sldId id="258" r:id="rId3"/>
    <p:sldId id="260" r:id="rId4"/>
    <p:sldId id="261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99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4" r:id="rId49"/>
    <p:sldId id="395" r:id="rId50"/>
    <p:sldId id="396" r:id="rId51"/>
    <p:sldId id="397" r:id="rId52"/>
    <p:sldId id="398" r:id="rId53"/>
  </p:sldIdLst>
  <p:sldSz cx="9144000" cy="6858000" type="screen4x3"/>
  <p:notesSz cx="6805613" cy="9939338"/>
  <p:embeddedFontLst>
    <p:embeddedFont>
      <p:font typeface="Tahoma" panose="020B0604030504040204" pitchFamily="34" charset="0"/>
      <p:regular r:id="rId55"/>
      <p:bold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나눔손글씨 펜" panose="03040600000000000000" pitchFamily="66" charset="-127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HY견고딕" panose="02030600000101010101" pitchFamily="18" charset="-127"/>
      <p:regular r:id="rId64"/>
    </p:embeddedFont>
    <p:embeddedFont>
      <p:font typeface="Cambria Math" panose="02040503050406030204" pitchFamily="18" charset="0"/>
      <p:regular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56" d="100"/>
          <a:sy n="156" d="100"/>
        </p:scale>
        <p:origin x="1278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2018-08-16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052736"/>
            <a:ext cx="6192688" cy="13681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6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Review Note</a:t>
            </a:r>
            <a:endParaRPr lang="ko-KR" altLang="en-US" sz="6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908719"/>
            <a:ext cx="6768753" cy="566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2120" y="3429000"/>
            <a:ext cx="3096344" cy="7200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어떤 훈련집합을 같은 성능으로 분류하는 </a:t>
            </a:r>
            <a:r>
              <a:rPr lang="ko-KR" altLang="en-US" sz="1200" dirty="0" err="1" smtClean="0"/>
              <a:t>퍼셉트론은</a:t>
            </a:r>
            <a:r>
              <a:rPr lang="ko-KR" altLang="en-US" sz="1200" dirty="0" smtClean="0"/>
              <a:t> 무수히 많다 </a:t>
            </a:r>
            <a:r>
              <a:rPr lang="en-US" altLang="ko-KR" sz="1200" dirty="0" smtClean="0"/>
              <a:t>(weight</a:t>
            </a:r>
            <a:r>
              <a:rPr lang="ko-KR" altLang="en-US" sz="1200" dirty="0" smtClean="0"/>
              <a:t>가 조금이라도 다르면 다른 모델이다</a:t>
            </a:r>
            <a:r>
              <a:rPr lang="en-US" altLang="ko-KR" sz="1200" dirty="0" smtClean="0"/>
              <a:t>)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48900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행렬 표기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바이어스 항을 벡터에 추가하면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퍼셉트론의</a:t>
            </a:r>
            <a:r>
              <a:rPr lang="ko-KR" altLang="en-US" dirty="0" smtClean="0"/>
              <a:t> 동작을 식 </a:t>
            </a:r>
            <a:r>
              <a:rPr lang="en-US" altLang="ko-KR" dirty="0" smtClean="0"/>
              <a:t>(3.4)</a:t>
            </a:r>
            <a:r>
              <a:rPr lang="ko-KR" altLang="en-US" dirty="0" smtClean="0"/>
              <a:t>로 표현할 수 있음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912943" cy="361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8156972" cy="36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93096"/>
            <a:ext cx="62103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8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3-4(b)]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기하학적으로 설명하면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ko-KR" altLang="en-US" dirty="0" smtClean="0"/>
                  <a:t>결정 직선                                                        </a:t>
                </a:r>
                <a:r>
                  <a:rPr lang="en-US" altLang="ko-KR" dirty="0" smtClean="0">
                    <a:sym typeface="Wingdings" pitchFamily="2" charset="2"/>
                  </a:rPr>
                  <a:t>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−0.5=0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smtClean="0"/>
                  <a:t>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직선의 방향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은 절편을 결정</a:t>
                </a:r>
                <a:r>
                  <a:rPr lang="en-US" altLang="ko-KR" dirty="0" smtClean="0"/>
                  <a:t> 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결정 직선은 전체 공간을 </a:t>
                </a:r>
                <a:r>
                  <a:rPr lang="en-US" altLang="ko-KR" dirty="0" smtClean="0"/>
                  <a:t>+1</a:t>
                </a:r>
                <a:r>
                  <a:rPr lang="ko-KR" altLang="en-US" dirty="0" smtClean="0"/>
                  <a:t>과 </a:t>
                </a:r>
                <a:r>
                  <a:rPr lang="en-US" altLang="ko-KR" dirty="0" smtClean="0"/>
                  <a:t>-1</a:t>
                </a:r>
                <a:r>
                  <a:rPr lang="ko-KR" altLang="en-US" dirty="0" smtClean="0"/>
                  <a:t>의 두 부분공간으로 분할하는 분류기 역할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ko-KR" altLang="en-US" dirty="0" smtClean="0"/>
                  <a:t>차원 공간에서는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차원은 결정 직선</a:t>
                </a:r>
                <a:r>
                  <a:rPr lang="en-US" altLang="ko-KR" baseline="30000" dirty="0" smtClean="0"/>
                  <a:t>decision line</a:t>
                </a:r>
                <a:r>
                  <a:rPr lang="en-US" altLang="ko-KR" dirty="0" smtClean="0"/>
                  <a:t>, 3</a:t>
                </a:r>
                <a:r>
                  <a:rPr lang="ko-KR" altLang="en-US" dirty="0" smtClean="0"/>
                  <a:t>차원은 결정 평면</a:t>
                </a:r>
                <a:r>
                  <a:rPr lang="en-US" altLang="ko-KR" baseline="30000" dirty="0" smtClean="0"/>
                  <a:t>decision plane</a:t>
                </a:r>
                <a:r>
                  <a:rPr lang="en-US" altLang="ko-KR" dirty="0" smtClean="0"/>
                  <a:t>, 4</a:t>
                </a:r>
                <a:r>
                  <a:rPr lang="ko-KR" altLang="en-US" dirty="0" smtClean="0"/>
                  <a:t>차원 이상은 결정 </a:t>
                </a:r>
                <a:r>
                  <a:rPr lang="ko-KR" altLang="en-US" dirty="0" err="1" smtClean="0"/>
                  <a:t>초평면</a:t>
                </a:r>
                <a:r>
                  <a:rPr lang="en-US" altLang="ko-KR" baseline="30000" dirty="0" smtClean="0"/>
                  <a:t>decision </a:t>
                </a:r>
                <a:r>
                  <a:rPr lang="en-US" altLang="ko-KR" baseline="30000" dirty="0" err="1" smtClean="0"/>
                  <a:t>hyperplane</a:t>
                </a:r>
                <a:r>
                  <a:rPr lang="en-US" altLang="ko-KR" dirty="0" smtClean="0"/>
                  <a:t> 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4248472" cy="2299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2206"/>
            <a:ext cx="3753941" cy="30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404376"/>
            <a:ext cx="4824536" cy="36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14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 문제 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지금까지는 학습을 마친 </a:t>
                </a:r>
                <a:r>
                  <a:rPr lang="ko-KR" altLang="en-US" dirty="0" err="1" smtClean="0"/>
                  <a:t>퍼셉트론을</a:t>
                </a:r>
                <a:r>
                  <a:rPr lang="ko-KR" altLang="en-US" dirty="0" smtClean="0"/>
                  <a:t> 가지고 동작을 설명한 셈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3-6]</a:t>
                </a:r>
                <a:r>
                  <a:rPr lang="ko-KR" altLang="en-US" dirty="0" smtClean="0"/>
                  <a:t>은 학습 문제: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err="1" smtClean="0"/>
                  <a:t>이</a:t>
                </a:r>
                <a:r>
                  <a:rPr lang="ko-KR" altLang="en-US" dirty="0" smtClean="0"/>
                  <a:t> 어떤 값을 가져야 </a:t>
                </a:r>
                <a:r>
                  <a:rPr lang="en-US" altLang="ko-KR" dirty="0" smtClean="0"/>
                  <a:t>100% </a:t>
                </a:r>
                <a:r>
                  <a:rPr lang="ko-KR" altLang="en-US" dirty="0" smtClean="0"/>
                  <a:t>옳게 분류할까</a:t>
                </a:r>
                <a:r>
                  <a:rPr lang="en-US" altLang="ko-KR" dirty="0" smtClean="0"/>
                  <a:t>?</a:t>
                </a:r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3-6]</a:t>
                </a:r>
                <a:r>
                  <a:rPr lang="ko-KR" altLang="en-US" dirty="0" smtClean="0"/>
                  <a:t>은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 공간에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 샘플이 있는 훈련집합이지만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현실 세계는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d</a:t>
                </a:r>
                <a:r>
                  <a:rPr lang="ko-KR" altLang="en-US" dirty="0" smtClean="0"/>
                  <a:t>차원 공간에 수백</a:t>
                </a:r>
                <a:r>
                  <a:rPr lang="en-US" altLang="ko-KR" dirty="0" smtClean="0"/>
                  <a:t>~</a:t>
                </a:r>
                <a:r>
                  <a:rPr lang="ko-KR" altLang="en-US" dirty="0" smtClean="0"/>
                  <a:t>수만 개의 샘플이 존재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, MNIST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784</a:t>
                </a:r>
                <a:r>
                  <a:rPr lang="ko-KR" altLang="en-US" dirty="0" smtClean="0"/>
                  <a:t>차원에 </a:t>
                </a:r>
                <a:r>
                  <a:rPr lang="en-US" altLang="ko-KR" dirty="0" smtClean="0"/>
                  <a:t>6</a:t>
                </a:r>
                <a:r>
                  <a:rPr lang="ko-KR" altLang="en-US" dirty="0" smtClean="0"/>
                  <a:t>만개 샘플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3" y="3068960"/>
            <a:ext cx="770136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11960" y="5517232"/>
            <a:ext cx="3096344" cy="504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사람이 손으로 </a:t>
            </a:r>
            <a:r>
              <a:rPr lang="en-US" altLang="ko-KR" sz="1200" dirty="0" smtClean="0"/>
              <a:t>weight</a:t>
            </a:r>
            <a:r>
              <a:rPr lang="ko-KR" altLang="en-US" sz="1200" dirty="0" smtClean="0"/>
              <a:t>를 계산하는 것이 아닌 자동으로 처리해줄 방법이 필요하다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24589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목적함수 설계 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매개변수를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𝐰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,⋯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ea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표기하면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매개변수 집합은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/>
                            <a:ea typeface="Cambria Math"/>
                          </a:rPr>
                          <m:t>𝐰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목적함수를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또는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𝐰</m:t>
                    </m:r>
                    <m:r>
                      <a:rPr lang="en-US" altLang="ko-K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표기함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목적함수의 조건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(3.7)</a:t>
                </a:r>
                <a:r>
                  <a:rPr lang="ko-KR" altLang="en-US" dirty="0" smtClean="0"/>
                  <a:t>은 세 가지 조건을 만족하므로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목적함수로 적합</a:t>
                </a:r>
                <a:endParaRPr lang="en-US" altLang="ko-KR" dirty="0" smtClean="0"/>
              </a:p>
              <a:p>
                <a:pPr lvl="2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가 </a:t>
                </a:r>
                <a:r>
                  <a:rPr lang="ko-KR" altLang="en-US" dirty="0" smtClean="0"/>
                  <a:t>틀리는 샘플의 집합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36912"/>
            <a:ext cx="4896544" cy="130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85183"/>
            <a:ext cx="67437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51920" y="4581127"/>
            <a:ext cx="3096344" cy="504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사람이 손으로 </a:t>
            </a:r>
            <a:r>
              <a:rPr lang="en-US" altLang="ko-KR" sz="1200" dirty="0" smtClean="0"/>
              <a:t>weight</a:t>
            </a:r>
            <a:r>
              <a:rPr lang="ko-KR" altLang="en-US" sz="1200" dirty="0" smtClean="0"/>
              <a:t>를 계산하는 것이 아닌 자동으로 처리해줄 방법이 필요하다</a:t>
            </a:r>
            <a:endParaRPr lang="ko-KR" altLang="en-US" sz="1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610030" y="5486002"/>
            <a:ext cx="2304256" cy="504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y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-1 </a:t>
            </a:r>
            <a:r>
              <a:rPr lang="ko-KR" altLang="en-US" sz="1200" dirty="0" smtClean="0"/>
              <a:t>또는 </a:t>
            </a:r>
            <a:r>
              <a:rPr lang="en-US" altLang="ko-KR" sz="1200" dirty="0" smtClean="0"/>
              <a:t>1 </a:t>
            </a:r>
            <a:r>
              <a:rPr lang="ko-KR" altLang="en-US" sz="1200" dirty="0" smtClean="0"/>
              <a:t>이다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Y</a:t>
            </a:r>
            <a:r>
              <a:rPr lang="ko-KR" altLang="en-US" sz="1200" dirty="0" smtClean="0"/>
              <a:t>는 틀린 데이터의 집합이다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cxnSp>
        <p:nvCxnSpPr>
          <p:cNvPr id="5" name="직선 연결선 4"/>
          <p:cNvCxnSpPr/>
          <p:nvPr/>
        </p:nvCxnSpPr>
        <p:spPr>
          <a:xfrm>
            <a:off x="2267744" y="5670849"/>
            <a:ext cx="1296144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915816" y="5670849"/>
            <a:ext cx="72008" cy="4224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07804" y="6097140"/>
            <a:ext cx="1044116" cy="2841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smtClean="0"/>
              <a:t>항상 양수다</a:t>
            </a:r>
            <a:endParaRPr lang="ko-KR" altLang="en-US" sz="1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809830" y="6472768"/>
            <a:ext cx="4210442" cy="2841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틀린 데이터들에 대해 원점으로부터 거리를 에러라고 판단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14004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계산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(2.58)</a:t>
                </a:r>
                <a:r>
                  <a:rPr lang="ko-KR" altLang="en-US" dirty="0" smtClean="0"/>
                  <a:t>의 가중치 갱신 규칙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l-GR" altLang="ko-KR" b="1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</a:rPr>
                      <m:t>𝜌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</a:rPr>
                      <m:t>𝐠</m:t>
                    </m:r>
                  </m:oMath>
                </a14:m>
                <a:r>
                  <a:rPr lang="ko-KR" altLang="en-US" dirty="0" smtClean="0"/>
                  <a:t>를 적용하려면 </a:t>
                </a:r>
                <a:r>
                  <a:rPr lang="ko-KR" altLang="en-US" dirty="0" err="1" smtClean="0"/>
                  <a:t>그레이디언트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ea typeface="Cambria Math"/>
                      </a:rPr>
                      <m:t>𝐠</m:t>
                    </m:r>
                  </m:oMath>
                </a14:m>
                <a:r>
                  <a:rPr lang="ko-KR" altLang="en-US" dirty="0" smtClean="0"/>
                  <a:t>가 필요 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(3.7)</a:t>
                </a:r>
                <a:r>
                  <a:rPr lang="ko-KR" altLang="en-US" dirty="0" smtClean="0"/>
                  <a:t>을 </a:t>
                </a:r>
                <a:r>
                  <a:rPr lang="ko-KR" altLang="en-US" dirty="0" err="1" smtClean="0"/>
                  <a:t>편미분하면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 smtClean="0"/>
                  <a:t>편미분</a:t>
                </a:r>
                <a:r>
                  <a:rPr lang="ko-KR" altLang="en-US" dirty="0" smtClean="0"/>
                  <a:t> 결과인 식 </a:t>
                </a:r>
                <a:r>
                  <a:rPr lang="en-US" altLang="ko-KR" dirty="0" smtClean="0"/>
                  <a:t>(3.8)</a:t>
                </a:r>
                <a:r>
                  <a:rPr lang="ko-KR" altLang="en-US" dirty="0" smtClean="0"/>
                  <a:t>을 식 </a:t>
                </a:r>
                <a:r>
                  <a:rPr lang="en-US" altLang="ko-KR" dirty="0" smtClean="0"/>
                  <a:t>(2.58)</a:t>
                </a:r>
                <a:r>
                  <a:rPr lang="ko-KR" altLang="en-US" dirty="0" smtClean="0"/>
                  <a:t>에 대입하면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13" y="2314600"/>
            <a:ext cx="7551762" cy="209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50702"/>
            <a:ext cx="7517904" cy="70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퍼셉트론 학습 알고리즘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(3.9)</a:t>
                </a:r>
                <a:r>
                  <a:rPr lang="ko-KR" altLang="en-US" dirty="0" smtClean="0"/>
                  <a:t>를 이용하여 학습 알고리즘을 쓰면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훈련집합의 샘플을 모두 맞출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즉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𝑌</m:t>
                    </m:r>
                    <m:r>
                      <a:rPr lang="en-US" altLang="ko-KR" i="1">
                        <a:latin typeface="Cambria Math"/>
                      </a:rPr>
                      <m:t>=∅)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때까지 세대</a:t>
                </a:r>
                <a:r>
                  <a:rPr lang="en-US" altLang="ko-KR" baseline="30000" dirty="0" smtClean="0"/>
                  <a:t>epoch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라인 </a:t>
                </a:r>
                <a:r>
                  <a:rPr lang="en-US" altLang="ko-KR" dirty="0" smtClean="0"/>
                  <a:t>3~9)</a:t>
                </a:r>
                <a:r>
                  <a:rPr lang="ko-KR" altLang="en-US" dirty="0" smtClean="0"/>
                  <a:t>를 반복함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5345782" cy="428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퍼셉트론</a:t>
            </a:r>
            <a:r>
              <a:rPr lang="ko-KR" altLang="en-US" dirty="0" smtClean="0"/>
              <a:t> 학습 알고리즘의 </a:t>
            </a:r>
            <a:r>
              <a:rPr lang="ko-KR" altLang="en-US" dirty="0" err="1" smtClean="0"/>
              <a:t>스토캐스틱</a:t>
            </a:r>
            <a:r>
              <a:rPr lang="ko-KR" altLang="en-US" dirty="0" smtClean="0"/>
              <a:t> 버전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샘플 순서를 섞음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틀린 샘플이 발생하면 즉시 갱신 </a:t>
            </a: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4248472" cy="4639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8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행렬 표기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행렬을 사용하여 간결하게 표기</a:t>
                </a:r>
                <a:r>
                  <a:rPr lang="en-US" altLang="ko-KR" dirty="0" smtClean="0"/>
                  <a:t>:</a:t>
                </a:r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행렬 표기로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3-1]</a:t>
                </a:r>
                <a:r>
                  <a:rPr lang="ko-KR" altLang="en-US" dirty="0" smtClean="0"/>
                  <a:t>을 수정하면</a:t>
                </a:r>
                <a:r>
                  <a:rPr lang="en-US" altLang="ko-KR" dirty="0" smtClean="0"/>
                  <a:t>,</a:t>
                </a:r>
              </a:p>
              <a:p>
                <a:pPr marL="266700" lvl="1" indent="0">
                  <a:buNone/>
                </a:pP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/>
                  <a:t>행렬 표기로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 smtClean="0"/>
                  <a:t>3-2]</a:t>
                </a:r>
                <a:r>
                  <a:rPr lang="ko-KR" altLang="en-US" dirty="0" smtClean="0"/>
                  <a:t>를 </a:t>
                </a:r>
                <a:r>
                  <a:rPr lang="ko-KR" altLang="en-US" dirty="0"/>
                  <a:t>수정하면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선형분리 불가능한 경우에는 무한 반복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until(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𝑌</m:t>
                    </m:r>
                    <m:r>
                      <a:rPr lang="en-US" altLang="ko-KR" i="1">
                        <a:latin typeface="Cambria Math"/>
                      </a:rPr>
                      <m:t>=∅)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until(quit)</a:t>
                </a:r>
                <a:r>
                  <a:rPr lang="ko-KR" altLang="en-US" dirty="0" smtClean="0"/>
                  <a:t>를 </a:t>
                </a:r>
                <a:r>
                  <a:rPr lang="en-US" altLang="ko-KR" dirty="0" smtClean="0"/>
                  <a:t>until(</a:t>
                </a:r>
                <a:r>
                  <a:rPr lang="ko-KR" altLang="en-US" dirty="0" smtClean="0"/>
                  <a:t>더 이상 개선이 없다면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으로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수정해야 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420888"/>
            <a:ext cx="5112568" cy="92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9" y="3861048"/>
            <a:ext cx="4548961" cy="58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340768"/>
            <a:ext cx="2861216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11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3.3.1 </a:t>
            </a:r>
            <a:r>
              <a:rPr lang="ko-KR" altLang="en-US" dirty="0" smtClean="0"/>
              <a:t>특징 공간 변환</a:t>
            </a:r>
            <a:endParaRPr lang="en-US" altLang="ko-KR" dirty="0" smtClean="0"/>
          </a:p>
          <a:p>
            <a:r>
              <a:rPr lang="en-US" altLang="ko-KR" dirty="0" smtClean="0"/>
              <a:t>3.3.2 </a:t>
            </a:r>
            <a:r>
              <a:rPr lang="ko-KR" altLang="en-US" dirty="0" smtClean="0"/>
              <a:t>활성함수</a:t>
            </a:r>
            <a:endParaRPr lang="en-US" altLang="ko-KR" dirty="0" smtClean="0"/>
          </a:p>
          <a:p>
            <a:r>
              <a:rPr lang="en-US" altLang="ko-KR" dirty="0" smtClean="0"/>
              <a:t>3.3.3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en-US" altLang="ko-KR" dirty="0" smtClean="0"/>
              <a:t>3.3.4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9559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신경망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기계 학습 역사에서 가장 오래된 기계 학습 모델이며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가장 다양한 형태를 가짐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1950</a:t>
            </a:r>
            <a:r>
              <a:rPr lang="ko-KR" altLang="en-US" dirty="0" smtClean="0"/>
              <a:t>년대 </a:t>
            </a:r>
            <a:r>
              <a:rPr lang="ko-KR" altLang="en-US" dirty="0" err="1" smtClean="0"/>
              <a:t>퍼셉트론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1980</a:t>
            </a:r>
            <a:r>
              <a:rPr lang="ko-KR" altLang="en-US" dirty="0" smtClean="0">
                <a:sym typeface="Wingdings" pitchFamily="2" charset="2"/>
              </a:rPr>
              <a:t>년대 다층 </a:t>
            </a:r>
            <a:r>
              <a:rPr lang="ko-KR" altLang="en-US" dirty="0" err="1" smtClean="0">
                <a:sym typeface="Wingdings" pitchFamily="2" charset="2"/>
              </a:rPr>
              <a:t>퍼셉트론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3</a:t>
            </a:r>
            <a:r>
              <a:rPr lang="ko-KR" altLang="en-US" dirty="0" smtClean="0">
                <a:sym typeface="Wingdings" pitchFamily="2" charset="2"/>
              </a:rPr>
              <a:t>장은 </a:t>
            </a:r>
            <a:r>
              <a:rPr lang="en-US" altLang="ko-KR" dirty="0" smtClean="0">
                <a:sym typeface="Wingdings" pitchFamily="2" charset="2"/>
              </a:rPr>
              <a:t>4</a:t>
            </a:r>
            <a:r>
              <a:rPr lang="ko-KR" altLang="en-US" dirty="0" smtClean="0">
                <a:sym typeface="Wingdings" pitchFamily="2" charset="2"/>
              </a:rPr>
              <a:t>장 </a:t>
            </a:r>
            <a:r>
              <a:rPr lang="ko-KR" altLang="en-US" dirty="0" err="1" smtClean="0">
                <a:sym typeface="Wingdings" pitchFamily="2" charset="2"/>
              </a:rPr>
              <a:t>딥러닝의</a:t>
            </a:r>
            <a:r>
              <a:rPr lang="ko-KR" altLang="en-US" dirty="0" smtClean="0">
                <a:sym typeface="Wingdings" pitchFamily="2" charset="2"/>
              </a:rPr>
              <a:t> 기초가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퍼셉트론은</a:t>
            </a:r>
            <a:r>
              <a:rPr lang="ko-KR" altLang="en-US" dirty="0" smtClean="0"/>
              <a:t> 선형 </a:t>
            </a:r>
            <a:r>
              <a:rPr lang="ko-KR" altLang="en-US" dirty="0" err="1" smtClean="0"/>
              <a:t>분류기라는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3-7(b)]</a:t>
            </a:r>
            <a:r>
              <a:rPr lang="ko-KR" altLang="en-US" dirty="0" smtClean="0"/>
              <a:t>의 선형 분리 불가능한 상황에서는 일정한 양의 오류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XOR </a:t>
            </a:r>
            <a:r>
              <a:rPr lang="ko-KR" altLang="en-US" dirty="0" smtClean="0"/>
              <a:t>문제에서는 </a:t>
            </a:r>
            <a:r>
              <a:rPr lang="en-US" altLang="ko-KR" dirty="0" smtClean="0"/>
              <a:t>75%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정확률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민스키의</a:t>
            </a:r>
            <a:r>
              <a:rPr lang="ko-KR" altLang="en-US" dirty="0" smtClean="0"/>
              <a:t> </a:t>
            </a:r>
            <a:r>
              <a:rPr lang="en-US" altLang="ko-KR" dirty="0"/>
              <a:t>『</a:t>
            </a:r>
            <a:r>
              <a:rPr lang="en-US" altLang="ko-KR" dirty="0" err="1"/>
              <a:t>Perceptrons</a:t>
            </a:r>
            <a:r>
              <a:rPr lang="en-US" altLang="ko-KR" dirty="0" smtClean="0"/>
              <a:t>』</a:t>
            </a:r>
          </a:p>
          <a:p>
            <a:pPr lvl="2"/>
            <a:r>
              <a:rPr lang="ko-KR" altLang="en-US" dirty="0" err="1"/>
              <a:t>퍼</a:t>
            </a:r>
            <a:r>
              <a:rPr lang="ko-KR" altLang="en-US" dirty="0" err="1" smtClean="0"/>
              <a:t>셉트론의</a:t>
            </a:r>
            <a:r>
              <a:rPr lang="ko-KR" altLang="en-US" dirty="0" smtClean="0"/>
              <a:t> 한계를 지적하고 다층 구조를 이용한 극복 방안 제시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당시 기술로 실현 불가능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1974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웨어보스는</a:t>
            </a:r>
            <a:r>
              <a:rPr lang="ko-KR" altLang="en-US" dirty="0" smtClean="0"/>
              <a:t> 박사 논문에서 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루멜하트의</a:t>
            </a:r>
            <a:r>
              <a:rPr lang="ko-KR" altLang="en-US" dirty="0" smtClean="0"/>
              <a:t> </a:t>
            </a:r>
            <a:r>
              <a:rPr lang="ko-KR" altLang="en-US" dirty="0"/>
              <a:t>저서 </a:t>
            </a:r>
            <a:r>
              <a:rPr lang="en-US" altLang="ko-KR" dirty="0"/>
              <a:t>『Parallel Distributed Processing</a:t>
            </a:r>
            <a:r>
              <a:rPr lang="en-US" altLang="ko-KR" dirty="0" smtClean="0"/>
              <a:t>』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00FF"/>
                </a:solidFill>
              </a:rPr>
              <a:t>다층 </a:t>
            </a:r>
            <a:r>
              <a:rPr lang="ko-KR" altLang="en-US" dirty="0" err="1">
                <a:solidFill>
                  <a:srgbClr val="0000FF"/>
                </a:solidFill>
              </a:rPr>
              <a:t>퍼</a:t>
            </a:r>
            <a:r>
              <a:rPr lang="ko-KR" altLang="en-US" dirty="0" err="1" smtClean="0">
                <a:solidFill>
                  <a:srgbClr val="0000FF"/>
                </a:solidFill>
              </a:rPr>
              <a:t>셉트론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/>
              <a:t>이론 정립하여 신경망 부활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7267517" cy="196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핵심 아이디어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135069" cy="298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629971" y="2852936"/>
            <a:ext cx="15841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896854" y="3153242"/>
            <a:ext cx="12241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473257" y="3447411"/>
            <a:ext cx="11521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29971" y="4221088"/>
            <a:ext cx="17097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9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퍼셉트론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개를 사용한 </a:t>
            </a:r>
            <a:r>
              <a:rPr lang="en-US" altLang="ko-KR" dirty="0" smtClean="0"/>
              <a:t>XOR </a:t>
            </a:r>
            <a:r>
              <a:rPr lang="ko-KR" altLang="en-US" dirty="0" smtClean="0"/>
              <a:t>문제의 해결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퍼셉트론</a:t>
            </a:r>
            <a:r>
              <a:rPr lang="en-US" altLang="ko-KR" dirty="0" smtClean="0"/>
              <a:t>①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퍼셉트론</a:t>
            </a:r>
            <a:r>
              <a:rPr lang="en-US" altLang="ko-KR" dirty="0" smtClean="0"/>
              <a:t>②</a:t>
            </a:r>
            <a:r>
              <a:rPr lang="ko-KR" altLang="en-US" dirty="0" smtClean="0"/>
              <a:t>가 모두 </a:t>
            </a:r>
            <a:r>
              <a:rPr lang="en-US" altLang="ko-KR" dirty="0" smtClean="0"/>
              <a:t>+1</a:t>
            </a:r>
            <a:r>
              <a:rPr lang="ko-KR" altLang="en-US" dirty="0" smtClean="0"/>
              <a:t>이면     부류이고 그렇지 않으면     부류임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3" y="2204864"/>
            <a:ext cx="788175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4572000" y="1628800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092280" y="1628800"/>
            <a:ext cx="144016" cy="144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40157" y="4869160"/>
            <a:ext cx="2952328" cy="50213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2</a:t>
            </a:r>
            <a:r>
              <a:rPr lang="ko-KR" altLang="en-US" sz="1200" dirty="0" smtClean="0"/>
              <a:t>개의 </a:t>
            </a:r>
            <a:r>
              <a:rPr lang="ko-KR" altLang="en-US" sz="1200" dirty="0" err="1" smtClean="0"/>
              <a:t>퍼셉트론으로</a:t>
            </a:r>
            <a:r>
              <a:rPr lang="ko-KR" altLang="en-US" sz="1200" dirty="0" smtClean="0"/>
              <a:t> 특징 공간을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개의 부분 공간으로 나눌 수 있음</a:t>
            </a:r>
            <a:endParaRPr lang="ko-KR" altLang="en-US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040157" y="5482188"/>
            <a:ext cx="2952328" cy="8991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하나의 모델에서도 이렇게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개의 부분 공간으로 나눌 수 있을까</a:t>
            </a:r>
            <a:r>
              <a:rPr lang="en-US" altLang="ko-KR" sz="1200" dirty="0" smtClean="0"/>
              <a:t>?</a:t>
            </a:r>
          </a:p>
          <a:p>
            <a:r>
              <a:rPr lang="ko-KR" altLang="en-US" sz="1200" dirty="0" smtClean="0"/>
              <a:t>물론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퍼셉트론들을</a:t>
            </a:r>
            <a:r>
              <a:rPr lang="ko-KR" altLang="en-US" sz="1200" dirty="0" smtClean="0"/>
              <a:t> 그냥 병렬로 결합하면 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92130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퍼셉트론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개를 병렬로 결합하면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ko-KR" altLang="en-US" dirty="0" smtClean="0"/>
                  <a:t>원래 공간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 </a:t>
                </a:r>
                <a:r>
                  <a:rPr lang="ko-KR" altLang="en-US" dirty="0" smtClean="0"/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𝐳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로 변환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 smtClean="0"/>
                  <a:t>에서는</a:t>
                </a:r>
                <a:r>
                  <a:rPr lang="ko-KR" altLang="en-US" dirty="0" smtClean="0"/>
                  <a:t> 선형 분리 가능함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 사람이 수작업으로 특징 학습을 수행한 셈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641935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3848" y="5253481"/>
            <a:ext cx="3168352" cy="12718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오리지널 특징 공간</a:t>
            </a:r>
            <a:r>
              <a:rPr lang="ko-KR" altLang="en-US" sz="1200" dirty="0" smtClean="0"/>
              <a:t>에서는 영역으로 구분됨</a:t>
            </a:r>
            <a:endParaRPr lang="en-US" altLang="ko-KR" sz="1200" dirty="0" smtClean="0"/>
          </a:p>
          <a:p>
            <a:r>
              <a:rPr lang="ko-KR" altLang="en-US" sz="1200" dirty="0" smtClean="0"/>
              <a:t>새로운 특징 공간에서는 점으로 구분됨</a:t>
            </a:r>
            <a:endParaRPr lang="en-US" altLang="ko-KR" sz="1200" dirty="0" smtClean="0"/>
          </a:p>
          <a:p>
            <a:r>
              <a:rPr lang="ko-KR" altLang="en-US" sz="1200" dirty="0" smtClean="0"/>
              <a:t>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영역이 점으로 변환함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점으로 변환되고서부터는</a:t>
            </a:r>
            <a:endParaRPr lang="en-US" altLang="ko-KR" sz="1200" dirty="0" smtClean="0"/>
          </a:p>
          <a:p>
            <a:r>
              <a:rPr lang="ko-KR" altLang="en-US" sz="1200" dirty="0" smtClean="0"/>
              <a:t>선형분리가 가능해졌다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8305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퍼셉트론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개를 순차 결합하면</a:t>
                </a:r>
                <a:r>
                  <a:rPr lang="en-US" altLang="ko-KR" dirty="0" smtClean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새로운 </a:t>
                </a:r>
                <a:r>
                  <a:rPr lang="ko-KR" altLang="en-US" dirty="0"/>
                  <a:t>특징 공간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smtClean="0"/>
                  <a:t>에서 선형 분리를 수행하는 </a:t>
                </a:r>
                <a:r>
                  <a:rPr lang="ko-KR" altLang="en-US" dirty="0" err="1" smtClean="0"/>
                  <a:t>퍼셉트론</a:t>
                </a:r>
                <a:r>
                  <a:rPr lang="ko-KR" altLang="en-US" dirty="0" smtClean="0"/>
                  <a:t>③을 순차 결합하면</a:t>
                </a:r>
                <a:r>
                  <a:rPr lang="en-US" altLang="ko-KR" dirty="0" smtClean="0"/>
                  <a:t>, 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3-10(b)]</a:t>
                </a:r>
                <a:r>
                  <a:rPr lang="ko-KR" altLang="en-US" dirty="0" smtClean="0"/>
                  <a:t>의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다층 </a:t>
                </a:r>
                <a:r>
                  <a:rPr lang="ko-KR" altLang="en-US" dirty="0" err="1" smtClean="0">
                    <a:solidFill>
                      <a:srgbClr val="0000FF"/>
                    </a:solidFill>
                  </a:rPr>
                  <a:t>퍼셉트론</a:t>
                </a:r>
                <a:r>
                  <a:rPr lang="ko-KR" altLang="en-US" dirty="0" err="1" smtClean="0"/>
                  <a:t>이</a:t>
                </a:r>
                <a:r>
                  <a:rPr lang="ko-KR" altLang="en-US" dirty="0" smtClean="0"/>
                  <a:t> 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 다층 </a:t>
                </a:r>
                <a:r>
                  <a:rPr lang="ko-KR" altLang="en-US" dirty="0" err="1" smtClean="0"/>
                  <a:t>퍼셉트론은</a:t>
                </a:r>
                <a:r>
                  <a:rPr lang="ko-KR" altLang="en-US" dirty="0" smtClean="0"/>
                  <a:t> 훈련집합에 있는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개 샘플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 smtClean="0"/>
                  <a:t>을 제대로 분류하나</a:t>
                </a:r>
                <a:r>
                  <a:rPr lang="en-US" altLang="ko-KR" dirty="0" smtClean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9" y="2295721"/>
            <a:ext cx="6098115" cy="264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02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용량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3-11]</a:t>
                </a:r>
                <a:r>
                  <a:rPr lang="ko-KR" altLang="en-US" dirty="0" smtClean="0"/>
                  <a:t>처럼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개 </a:t>
                </a:r>
                <a:r>
                  <a:rPr lang="ko-KR" altLang="en-US" dirty="0" err="1" smtClean="0"/>
                  <a:t>퍼셉트론을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결합하면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차원 공간을 </a:t>
                </a:r>
                <a:r>
                  <a:rPr lang="en-US" altLang="ko-KR" dirty="0" smtClean="0"/>
                  <a:t>7</a:t>
                </a:r>
                <a:r>
                  <a:rPr lang="ko-KR" altLang="en-US" dirty="0" smtClean="0"/>
                  <a:t>개 영역으로 나누고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각 영역을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차원 점으로 변환</a:t>
                </a:r>
                <a:endParaRPr lang="en-US" altLang="ko-KR" dirty="0" smtClean="0"/>
              </a:p>
              <a:p>
                <a:pPr lvl="1"/>
                <a:r>
                  <a:rPr lang="ko-KR" altLang="en-US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err="1"/>
                  <a:t>로</a:t>
                </a:r>
                <a:r>
                  <a:rPr lang="ko-KR" altLang="en-US" dirty="0"/>
                  <a:t> </a:t>
                </a:r>
                <a:r>
                  <a:rPr lang="ko-KR" altLang="en-US" dirty="0">
                    <a:solidFill>
                      <a:srgbClr val="C00000"/>
                    </a:solidFill>
                  </a:rPr>
                  <a:t>계단함수</a:t>
                </a:r>
                <a:r>
                  <a:rPr lang="ko-KR" altLang="en-US" dirty="0"/>
                  <a:t>를 사용하므로 영역을 점으로 변환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일반화하여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 smtClean="0"/>
                  <a:t>개 </a:t>
                </a:r>
                <a:r>
                  <a:rPr lang="ko-KR" altLang="en-US" dirty="0" err="1"/>
                  <a:t>퍼셉트론을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결합하면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 smtClean="0"/>
                  <a:t>차원 공간으로 변환 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1+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𝑝</m:t>
                        </m:r>
                      </m:sup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r>
                  <a:rPr lang="ko-KR" altLang="en-US" dirty="0" smtClean="0"/>
                  <a:t>개의 영역으로 분할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0"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192688" cy="209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44208" y="4581128"/>
            <a:ext cx="2520280" cy="12133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주목할 점은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활성함수가 계단함수이기 때문에 영역에서 점으로 변환이 가능하다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만약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시그모이드</a:t>
            </a:r>
            <a:r>
              <a:rPr lang="ko-KR" altLang="en-US" sz="1200" dirty="0" err="1" smtClean="0"/>
              <a:t>함수는</a:t>
            </a:r>
            <a:r>
              <a:rPr lang="ko-KR" altLang="en-US" sz="1200" dirty="0" smtClean="0"/>
              <a:t> 어떠한 변화가 일어날까</a:t>
            </a:r>
            <a:r>
              <a:rPr lang="en-US" altLang="ko-KR" sz="1200" dirty="0" smtClean="0"/>
              <a:t>?</a:t>
            </a:r>
            <a:endParaRPr lang="ko-KR" altLang="en-US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55576" y="5891121"/>
            <a:ext cx="3024336" cy="504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3</a:t>
            </a:r>
            <a:r>
              <a:rPr lang="ko-KR" altLang="en-US" sz="1200" dirty="0" smtClean="0"/>
              <a:t>개의 라인은 </a:t>
            </a:r>
            <a:r>
              <a:rPr lang="ko-KR" altLang="en-US" sz="1200" dirty="0" smtClean="0"/>
              <a:t>최대 </a:t>
            </a:r>
            <a:r>
              <a:rPr lang="en-US" altLang="ko-KR" sz="1200" dirty="0" smtClean="0"/>
              <a:t>7</a:t>
            </a:r>
            <a:r>
              <a:rPr lang="ko-KR" altLang="en-US" sz="1200" dirty="0" smtClean="0"/>
              <a:t>개의 영역밖에 구분하지 못하므로</a:t>
            </a:r>
            <a:r>
              <a:rPr lang="en-US" altLang="ko-KR" sz="1200" dirty="0" smtClean="0"/>
              <a:t>, </a:t>
            </a:r>
            <a:r>
              <a:rPr lang="en-US" altLang="ko-KR" sz="1200" dirty="0" smtClean="0"/>
              <a:t>7</a:t>
            </a:r>
            <a:r>
              <a:rPr lang="ko-KR" altLang="en-US" sz="1200" dirty="0" smtClean="0"/>
              <a:t>개의 점으로 변환된다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6016" y="5896281"/>
            <a:ext cx="4248472" cy="6431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한 영역 내에 있는 모든 점들은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새로운 특징 공간에서 하나의 점으로 이동되는데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이는 경성 의사결정이라고 볼 수 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그렇다면 연성 의사결정은 어떻게 될까</a:t>
            </a:r>
            <a:r>
              <a:rPr lang="en-US" altLang="ko-KR" sz="1200" dirty="0" smtClean="0"/>
              <a:t>?)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62486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딱딱한 공간 분할과 부드러운 공간 분할</a:t>
            </a:r>
            <a:endParaRPr lang="en-US" altLang="ko-KR" dirty="0"/>
          </a:p>
          <a:p>
            <a:pPr lvl="1"/>
            <a:r>
              <a:rPr lang="ko-KR" altLang="en-US" dirty="0" smtClean="0"/>
              <a:t>계단함수는 딱딱한 의사결정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영역을 점으로 변환</a:t>
            </a:r>
            <a:r>
              <a:rPr lang="en-US" altLang="ko-KR" dirty="0" smtClean="0"/>
              <a:t>). </a:t>
            </a:r>
            <a:r>
              <a:rPr lang="ko-KR" altLang="en-US" dirty="0" smtClean="0"/>
              <a:t>나머지 활성함수는 부드러운 의사결정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영역을 영역으로 변환</a:t>
            </a:r>
            <a:r>
              <a:rPr lang="en-US" altLang="ko-KR" dirty="0" smtClean="0"/>
              <a:t>)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7" y="1838130"/>
            <a:ext cx="7507476" cy="20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5" y="4328492"/>
            <a:ext cx="4577866" cy="193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활성함수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신경망이 사용하는 다양한 활성함수</a:t>
            </a:r>
            <a:endParaRPr lang="en-US" altLang="ko-KR" dirty="0"/>
          </a:p>
          <a:p>
            <a:pPr lvl="1"/>
            <a:r>
              <a:rPr lang="ko-KR" altLang="en-US" dirty="0" err="1" smtClean="0"/>
              <a:t>로지스틱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시그모이드와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하이퍼볼릭</a:t>
            </a:r>
            <a:r>
              <a:rPr lang="ko-KR" altLang="en-US" dirty="0" smtClean="0"/>
              <a:t> 탄젠트는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 smtClean="0"/>
              <a:t>가 커질수록 계단함수에 가까워짐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도함수</a:t>
            </a:r>
            <a:r>
              <a:rPr lang="ko-KR" altLang="en-US" dirty="0" smtClean="0"/>
              <a:t> 계산이 빠름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특히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는 비교 연산 한 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 smtClean="0"/>
              <a:t>퍼셉트론은</a:t>
            </a:r>
            <a:r>
              <a:rPr lang="ko-KR" altLang="en-US" dirty="0" smtClean="0"/>
              <a:t> 계단함수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</a:t>
            </a:r>
            <a:r>
              <a:rPr lang="ko-KR" altLang="en-US" dirty="0" err="1"/>
              <a:t>로지스틱</a:t>
            </a:r>
            <a:r>
              <a:rPr lang="ko-KR" altLang="en-US" dirty="0"/>
              <a:t> </a:t>
            </a:r>
            <a:r>
              <a:rPr lang="ko-KR" altLang="en-US" dirty="0" err="1"/>
              <a:t>시그모이드와</a:t>
            </a:r>
            <a:r>
              <a:rPr lang="ko-KR" altLang="en-US" dirty="0"/>
              <a:t> </a:t>
            </a:r>
            <a:r>
              <a:rPr lang="ko-KR" altLang="en-US" dirty="0" err="1" smtClean="0"/>
              <a:t>하이퍼볼릭</a:t>
            </a:r>
            <a:r>
              <a:rPr lang="ko-KR" altLang="en-US" dirty="0" smtClean="0"/>
              <a:t> 탄젠트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딥러닝은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를 주로 사용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66694"/>
            <a:ext cx="7272808" cy="3334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59832" y="5877272"/>
            <a:ext cx="4608512" cy="504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err="1" smtClean="0"/>
              <a:t>시그모이드는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퍼셉트론의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출력값을</a:t>
            </a:r>
            <a:r>
              <a:rPr lang="ko-KR" altLang="en-US" sz="1200" dirty="0" smtClean="0"/>
              <a:t> 확률 또는 신뢰도로 해석하여 더 정확한 의사결정 또는 추가적인 추론 등에 활용할 수 있다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13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3-14(a)]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입력층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층 구조</a:t>
            </a: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ko-KR" altLang="en-US" dirty="0" smtClean="0"/>
              <a:t>는 특징의 개수</a:t>
            </a:r>
            <a:r>
              <a:rPr lang="en-US" altLang="ko-KR" dirty="0" smtClean="0"/>
              <a:t>).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개의 출력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는 부류 </a:t>
            </a:r>
            <a:r>
              <a:rPr lang="ko-KR" altLang="en-US" dirty="0"/>
              <a:t>개수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개의 은닉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</a:t>
            </a:r>
            <a:r>
              <a:rPr lang="en-US" altLang="ko-KR" dirty="0" smtClean="0"/>
              <a:t>(</a:t>
            </a:r>
            <a:r>
              <a:rPr lang="ko-KR" altLang="en-US" dirty="0"/>
              <a:t>사용자가 정해주는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 smtClean="0"/>
              <a:t>가 너무 크면 과잉적합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너무 작으면 과소적합 </a:t>
            </a:r>
            <a:r>
              <a:rPr lang="en-US" altLang="ko-KR" dirty="0" smtClean="0">
                <a:sym typeface="Wingdings" pitchFamily="2" charset="2"/>
              </a:rPr>
              <a:t> 5.5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ko-KR" altLang="en-US" dirty="0" err="1" smtClean="0">
                <a:sym typeface="Wingdings" pitchFamily="2" charset="2"/>
              </a:rPr>
              <a:t>하이퍼</a:t>
            </a:r>
            <a:r>
              <a:rPr lang="ko-KR" altLang="en-US" dirty="0" smtClean="0">
                <a:sym typeface="Wingdings" pitchFamily="2" charset="2"/>
              </a:rPr>
              <a:t> 매개변수 최적화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3-14(b)]</a:t>
            </a:r>
            <a:r>
              <a:rPr lang="ko-KR" altLang="en-US" dirty="0"/>
              <a:t>는 </a:t>
            </a:r>
            <a:r>
              <a:rPr lang="ko-KR" altLang="en-US" dirty="0" err="1"/>
              <a:t>입력층</a:t>
            </a:r>
            <a:r>
              <a:rPr lang="en-US" altLang="ko-KR" dirty="0"/>
              <a:t>-</a:t>
            </a:r>
            <a:r>
              <a:rPr lang="ko-KR" altLang="en-US" dirty="0" err="1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층 </a:t>
            </a:r>
            <a:r>
              <a:rPr lang="ko-KR" altLang="en-US" dirty="0"/>
              <a:t>구조</a:t>
            </a:r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56283"/>
            <a:ext cx="7729924" cy="346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22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매개변수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가중치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입력층</a:t>
                </a:r>
                <a:r>
                  <a:rPr lang="en-US" altLang="ko-KR" dirty="0" smtClean="0"/>
                  <a:t>-</a:t>
                </a:r>
                <a:r>
                  <a:rPr lang="ko-KR" altLang="en-US" dirty="0" err="1" smtClean="0"/>
                  <a:t>은닉층을</a:t>
                </a:r>
                <a:r>
                  <a:rPr lang="ko-KR" altLang="en-US" dirty="0" smtClean="0"/>
                  <a:t> 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dirty="0" smtClean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ko-KR" altLang="en-US" dirty="0" err="1" smtClean="0"/>
                  <a:t>입력층의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은닉층의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/>
                  <a:t>노드와</a:t>
                </a:r>
                <a:r>
                  <a:rPr lang="ko-KR" altLang="en-US" dirty="0" smtClean="0"/>
                  <a:t> 연결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err="1" smtClean="0"/>
                  <a:t>은닉층</a:t>
                </a:r>
                <a:r>
                  <a:rPr lang="en-US" altLang="ko-KR" dirty="0" smtClean="0"/>
                  <a:t>-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연결하는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𝑘</m:t>
                        </m:r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출력층의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연결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일반화하면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dirty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𝑗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 smtClean="0"/>
                  <a:t>은닉층의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/>
                  <a:t>은닉층의</a:t>
                </a:r>
                <a:r>
                  <a:rPr lang="ko-KR" altLang="en-US" dirty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/>
                  <a:t>노드와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연결하는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가중치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입력층을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ko-KR" altLang="en-US" dirty="0"/>
                  <a:t>번째 </a:t>
                </a:r>
                <a:r>
                  <a:rPr lang="ko-KR" altLang="en-US" dirty="0" err="1" smtClean="0"/>
                  <a:t>은닉층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,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마지막 </a:t>
                </a:r>
                <a:r>
                  <a:rPr lang="ko-KR" altLang="en-US" dirty="0" err="1" smtClean="0"/>
                  <a:t>은닉층으로</a:t>
                </a:r>
                <a:r>
                  <a:rPr lang="ko-KR" altLang="en-US" dirty="0" smtClean="0"/>
                  <a:t> 간주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0990"/>
            <a:ext cx="7318970" cy="170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8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신경망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인공신경망과 생물신경망</a:t>
            </a:r>
            <a:endParaRPr lang="en-US" altLang="ko-KR" dirty="0" smtClean="0"/>
          </a:p>
          <a:p>
            <a:r>
              <a:rPr lang="en-US" altLang="ko-KR" dirty="0" smtClean="0"/>
              <a:t>3.1.2 </a:t>
            </a:r>
            <a:r>
              <a:rPr lang="ko-KR" altLang="en-US" dirty="0" smtClean="0"/>
              <a:t>신경망의 간략한 역사</a:t>
            </a:r>
            <a:endParaRPr lang="en-US" altLang="ko-KR" dirty="0" smtClean="0"/>
          </a:p>
          <a:p>
            <a:r>
              <a:rPr lang="en-US" altLang="ko-KR" dirty="0" smtClean="0"/>
              <a:t>3.1.3 </a:t>
            </a:r>
            <a:r>
              <a:rPr lang="ko-KR" altLang="en-US" dirty="0" smtClean="0"/>
              <a:t>신경망의 종류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268760"/>
            <a:ext cx="6624736" cy="44644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400" dirty="0" smtClean="0"/>
              <a:t>다층 </a:t>
            </a:r>
            <a:r>
              <a:rPr lang="ko-KR" altLang="en-US" sz="1400" dirty="0" err="1" smtClean="0"/>
              <a:t>퍼셉트론은</a:t>
            </a:r>
            <a:r>
              <a:rPr lang="ko-KR" altLang="en-US" sz="1400" dirty="0" smtClean="0"/>
              <a:t> 분산처리와 병렬처리를 수행하므로 병렬분산 구조라고 한다</a:t>
            </a:r>
            <a:r>
              <a:rPr lang="en-US" altLang="ko-KR" sz="1400" dirty="0" smtClean="0"/>
              <a:t>.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럼멜하트의</a:t>
            </a:r>
            <a:r>
              <a:rPr lang="ko-KR" altLang="en-US" sz="1400" dirty="0" smtClean="0"/>
              <a:t> 책 제목이 </a:t>
            </a:r>
            <a:r>
              <a:rPr lang="en-US" altLang="ko-KR" sz="1400" dirty="0" smtClean="0"/>
              <a:t>“Parallel Distributed Processing”</a:t>
            </a:r>
            <a:r>
              <a:rPr lang="ko-KR" altLang="en-US" sz="1400" dirty="0" smtClean="0"/>
              <a:t>인 이유이기도 함</a:t>
            </a:r>
            <a:r>
              <a:rPr lang="en-US" altLang="ko-KR" sz="1400" dirty="0" smtClean="0"/>
              <a:t>)</a:t>
            </a:r>
          </a:p>
          <a:p>
            <a:endParaRPr lang="en-US" altLang="ko-KR" sz="1400" dirty="0"/>
          </a:p>
          <a:p>
            <a:r>
              <a:rPr lang="ko-KR" altLang="en-US" sz="1400" b="1" dirty="0" smtClean="0"/>
              <a:t>분산처리</a:t>
            </a:r>
            <a:endParaRPr lang="en-US" altLang="ko-KR" sz="1400" b="1" dirty="0" smtClean="0"/>
          </a:p>
          <a:p>
            <a:r>
              <a:rPr lang="ko-KR" altLang="en-US" sz="1400" dirty="0" smtClean="0"/>
              <a:t>어떤 </a:t>
            </a:r>
            <a:r>
              <a:rPr lang="ko-KR" altLang="en-US" sz="1400" dirty="0" err="1" smtClean="0"/>
              <a:t>노드는</a:t>
            </a:r>
            <a:r>
              <a:rPr lang="ko-KR" altLang="en-US" sz="1400" dirty="0" smtClean="0"/>
              <a:t> 다음 </a:t>
            </a:r>
            <a:r>
              <a:rPr lang="ko-KR" altLang="en-US" sz="1400" dirty="0" err="1" smtClean="0"/>
              <a:t>레이어의</a:t>
            </a:r>
            <a:r>
              <a:rPr lang="ko-KR" altLang="en-US" sz="1400" dirty="0" smtClean="0"/>
              <a:t> 모든 </a:t>
            </a:r>
            <a:r>
              <a:rPr lang="en-US" altLang="ko-KR" sz="1400" dirty="0" smtClean="0"/>
              <a:t>p</a:t>
            </a:r>
            <a:r>
              <a:rPr lang="ko-KR" altLang="en-US" sz="1400" dirty="0" smtClean="0"/>
              <a:t>개의 </a:t>
            </a:r>
            <a:r>
              <a:rPr lang="ko-KR" altLang="en-US" sz="1400" dirty="0" err="1" smtClean="0"/>
              <a:t>노드들에</a:t>
            </a:r>
            <a:r>
              <a:rPr lang="ko-KR" altLang="en-US" sz="1400" dirty="0" smtClean="0"/>
              <a:t> 영향을 미친다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모든 입력 </a:t>
            </a:r>
            <a:r>
              <a:rPr lang="ko-KR" altLang="en-US" sz="1400" dirty="0" err="1" smtClean="0"/>
              <a:t>노드가</a:t>
            </a:r>
            <a:r>
              <a:rPr lang="ko-KR" altLang="en-US" sz="1400" dirty="0" smtClean="0"/>
              <a:t> 이러한 방식의 영향을 미치므로 신경망은 분산처리를 한다고 말할 수 있다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b="1" dirty="0" smtClean="0"/>
              <a:t>병렬처리</a:t>
            </a:r>
            <a:endParaRPr lang="en-US" altLang="ko-KR" sz="1400" b="1" dirty="0" smtClean="0"/>
          </a:p>
          <a:p>
            <a:r>
              <a:rPr lang="ko-KR" altLang="en-US" sz="1400" dirty="0" smtClean="0"/>
              <a:t>한 </a:t>
            </a:r>
            <a:r>
              <a:rPr lang="ko-KR" altLang="en-US" sz="1400" dirty="0" err="1" smtClean="0"/>
              <a:t>노드가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</a:t>
            </a:r>
            <a:r>
              <a:rPr lang="ko-KR" altLang="en-US" sz="1400" dirty="0" smtClean="0"/>
              <a:t>라는 시간을 소비한다면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한 </a:t>
            </a:r>
            <a:r>
              <a:rPr lang="ko-KR" altLang="en-US" sz="1400" dirty="0" err="1" smtClean="0"/>
              <a:t>레이어의</a:t>
            </a:r>
            <a:r>
              <a:rPr lang="ko-KR" altLang="en-US" sz="1400" dirty="0" smtClean="0"/>
              <a:t> 모든 </a:t>
            </a:r>
            <a:r>
              <a:rPr lang="ko-KR" altLang="en-US" sz="1400" dirty="0" err="1" smtClean="0"/>
              <a:t>노드들의</a:t>
            </a:r>
            <a:r>
              <a:rPr lang="ko-KR" altLang="en-US" sz="1400" dirty="0" smtClean="0"/>
              <a:t> 계산을 마치는 데 </a:t>
            </a:r>
            <a:r>
              <a:rPr lang="en-US" altLang="ko-KR" sz="1400" dirty="0" err="1" smtClean="0"/>
              <a:t>pt</a:t>
            </a:r>
            <a:r>
              <a:rPr lang="ko-KR" altLang="en-US" sz="1400" dirty="0" smtClean="0"/>
              <a:t>라는 시간이 걸린다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그런데 </a:t>
            </a:r>
            <a:r>
              <a:rPr lang="ko-KR" altLang="en-US" sz="1400" dirty="0" err="1" smtClean="0"/>
              <a:t>노드는</a:t>
            </a:r>
            <a:r>
              <a:rPr lang="ko-KR" altLang="en-US" sz="1400" dirty="0" smtClean="0"/>
              <a:t> 각자 독립적으로 자신의 값을 계산할 수 있으므로 </a:t>
            </a:r>
            <a:r>
              <a:rPr lang="en-US" altLang="ko-KR" sz="1400" dirty="0" smtClean="0"/>
              <a:t>GPU</a:t>
            </a:r>
            <a:r>
              <a:rPr lang="ko-KR" altLang="en-US" sz="1400" dirty="0" smtClean="0"/>
              <a:t>와 같은 병렬처리기를 사용하면 </a:t>
            </a:r>
            <a:r>
              <a:rPr lang="en-US" altLang="ko-KR" sz="1400" dirty="0" smtClean="0"/>
              <a:t>T</a:t>
            </a:r>
            <a:r>
              <a:rPr lang="ko-KR" altLang="en-US" sz="1400" dirty="0" smtClean="0"/>
              <a:t>라는 시간에 계산을 마칠 수 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 원리는 모든 층에 적용된다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단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레이어마다는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동기화를 해줘야 한다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레이머마다</a:t>
            </a:r>
            <a:r>
              <a:rPr lang="ko-KR" altLang="en-US" sz="1400" dirty="0" smtClean="0"/>
              <a:t> 계산이 순차적으로 일어난다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51867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특징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출력 벡터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매핑하는</a:t>
            </a:r>
            <a:r>
              <a:rPr lang="ko-KR" altLang="en-US" dirty="0" smtClean="0"/>
              <a:t> 함수로 간주할 수 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깊은 신경망은                                       </a:t>
            </a:r>
            <a:r>
              <a:rPr lang="en-US" altLang="ko-KR" dirty="0" smtClean="0">
                <a:sym typeface="Wingdings" pitchFamily="2" charset="2"/>
              </a:rPr>
              <a:t> 4</a:t>
            </a:r>
            <a:r>
              <a:rPr lang="ko-KR" altLang="en-US" dirty="0" smtClean="0">
                <a:sym typeface="Wingdings" pitchFamily="2" charset="2"/>
              </a:rPr>
              <a:t>장의 주제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err="1" smtClean="0">
                <a:sym typeface="Wingdings" pitchFamily="2" charset="2"/>
              </a:rPr>
              <a:t>딥러닝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6953399" cy="125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6458868" cy="1936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72" y="5373216"/>
            <a:ext cx="3190875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6024957"/>
            <a:ext cx="2664296" cy="2843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이 때 </a:t>
            </a:r>
            <a:r>
              <a:rPr lang="en-US" altLang="ko-KR" sz="1200" dirty="0" smtClean="0"/>
              <a:t>L</a:t>
            </a:r>
            <a:r>
              <a:rPr lang="ko-KR" altLang="en-US" sz="1200" dirty="0" smtClean="0"/>
              <a:t>은 신경망의 깊이를 나타낸다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1967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노드가 수행하는 연산을 구체적으로 쓰면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/>
                  <a:t>번째 은닉 </a:t>
                </a:r>
                <a:r>
                  <a:rPr lang="ko-KR" altLang="en-US" dirty="0" err="1" smtClean="0"/>
                  <a:t>노드에</a:t>
                </a:r>
                <a:r>
                  <a:rPr lang="ko-KR" altLang="en-US" dirty="0" smtClean="0"/>
                  <a:t> 연결된 가중치 벡터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(3.11)</a:t>
                </a:r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/>
                  <a:t>번째 행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/>
                  <a:t>번째 출력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노드에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연결된 가중치 벡터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(3.11)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/>
                  <a:t>번째 </a:t>
                </a:r>
                <a:r>
                  <a:rPr lang="ko-KR" altLang="en-US" dirty="0"/>
                  <a:t>행</a:t>
                </a:r>
                <a:r>
                  <a:rPr lang="en-US" altLang="ko-KR" dirty="0" smtClean="0"/>
                  <a:t>)</a:t>
                </a:r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다층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동작을 행렬로 표기하면</a:t>
                </a:r>
                <a:r>
                  <a:rPr lang="en-US" altLang="ko-KR" dirty="0" smtClean="0"/>
                  <a:t>,</a:t>
                </a:r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344816" cy="239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5661248"/>
            <a:ext cx="6408712" cy="48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11960" y="1412776"/>
            <a:ext cx="2664296" cy="2843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입력은 </a:t>
            </a:r>
            <a:r>
              <a:rPr lang="en-US" altLang="ko-KR" sz="1200" dirty="0" smtClean="0"/>
              <a:t>column </a:t>
            </a:r>
            <a:r>
              <a:rPr lang="ko-KR" altLang="en-US" sz="1200" dirty="0" smtClean="0"/>
              <a:t>벡터 기준이다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7326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추출기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벡터를 분류에 더 유리한 새로운 특징 공간으로 변환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현대 기계 학습에서는 </a:t>
            </a:r>
            <a:r>
              <a:rPr lang="ko-KR" altLang="en-US" dirty="0" smtClean="0">
                <a:solidFill>
                  <a:srgbClr val="0000FF"/>
                </a:solidFill>
              </a:rPr>
              <a:t>특징 학습</a:t>
            </a:r>
            <a:r>
              <a:rPr lang="ko-KR" altLang="en-US" dirty="0" smtClean="0"/>
              <a:t>이라</a:t>
            </a:r>
            <a:r>
              <a:rPr lang="en-US" altLang="ko-KR" baseline="30000" dirty="0" smtClean="0"/>
              <a:t>feature learning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부름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딥러닝은</a:t>
            </a:r>
            <a:r>
              <a:rPr lang="ko-KR" altLang="en-US" dirty="0" smtClean="0"/>
              <a:t> 더 많은 단계를 거쳐 특징학습을 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91" y="2780928"/>
            <a:ext cx="691866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362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3.4.1 </a:t>
            </a:r>
            <a:r>
              <a:rPr lang="ko-KR" altLang="en-US" dirty="0" smtClean="0"/>
              <a:t>목적함수의 정의</a:t>
            </a:r>
            <a:endParaRPr lang="en-US" altLang="ko-KR" dirty="0" smtClean="0"/>
          </a:p>
          <a:p>
            <a:r>
              <a:rPr lang="en-US" altLang="ko-KR" dirty="0" smtClean="0"/>
              <a:t>3.4.2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 설계</a:t>
            </a:r>
            <a:endParaRPr lang="en-US" altLang="ko-KR" dirty="0" smtClean="0"/>
          </a:p>
          <a:p>
            <a:r>
              <a:rPr lang="en-US" altLang="ko-KR" dirty="0" smtClean="0"/>
              <a:t>3.4.3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역전파를</a:t>
            </a:r>
            <a:r>
              <a:rPr lang="ko-KR" altLang="en-US" dirty="0" smtClean="0"/>
              <a:t> 이용한 학습 알고리즘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2996952"/>
            <a:ext cx="6048672" cy="25202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1969</a:t>
            </a:r>
            <a:r>
              <a:rPr lang="ko-KR" altLang="en-US" sz="1200" dirty="0" smtClean="0"/>
              <a:t>년 </a:t>
            </a:r>
            <a:r>
              <a:rPr lang="en-US" altLang="ko-KR" sz="1200" dirty="0" err="1" smtClean="0"/>
              <a:t>Perceptrons</a:t>
            </a:r>
            <a:r>
              <a:rPr lang="ko-KR" altLang="en-US" sz="1200" dirty="0" smtClean="0"/>
              <a:t>를 통해 </a:t>
            </a:r>
            <a:r>
              <a:rPr lang="ko-KR" altLang="en-US" sz="1200" dirty="0" err="1" smtClean="0"/>
              <a:t>퍼셉트론의</a:t>
            </a:r>
            <a:r>
              <a:rPr lang="ko-KR" altLang="en-US" sz="1200" dirty="0" smtClean="0"/>
              <a:t> 한계를 지적한 </a:t>
            </a:r>
            <a:r>
              <a:rPr lang="ko-KR" altLang="en-US" sz="1200" dirty="0" err="1" smtClean="0"/>
              <a:t>민스키가</a:t>
            </a:r>
            <a:r>
              <a:rPr lang="ko-KR" altLang="en-US" sz="1200" dirty="0" smtClean="0"/>
              <a:t> 다층 </a:t>
            </a:r>
            <a:r>
              <a:rPr lang="ko-KR" altLang="en-US" sz="1200" dirty="0" err="1" smtClean="0"/>
              <a:t>퍼셉트론</a:t>
            </a:r>
            <a:r>
              <a:rPr lang="ko-KR" altLang="en-US" sz="1200" dirty="0" smtClean="0"/>
              <a:t> 구조를 제안하면서 회의적인 견해를 밝힌 것은</a:t>
            </a:r>
            <a:r>
              <a:rPr lang="en-US" altLang="ko-KR" sz="1200" dirty="0" smtClean="0"/>
              <a:t>, </a:t>
            </a:r>
          </a:p>
          <a:p>
            <a:r>
              <a:rPr lang="ko-KR" altLang="en-US" sz="1200" dirty="0" smtClean="0"/>
              <a:t>이처럼 많은 </a:t>
            </a:r>
            <a:r>
              <a:rPr lang="ko-KR" altLang="en-US" sz="1200" dirty="0" err="1" smtClean="0"/>
              <a:t>개새변수를</a:t>
            </a:r>
            <a:r>
              <a:rPr lang="ko-KR" altLang="en-US" sz="1200" dirty="0" smtClean="0"/>
              <a:t> 추정할 마땅한 학습 알고리즘이 당시에 없었기 때문이다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하지만</a:t>
            </a:r>
            <a:r>
              <a:rPr lang="en-US" altLang="ko-KR" sz="1200" dirty="0" smtClean="0"/>
              <a:t>, PDP </a:t>
            </a:r>
            <a:r>
              <a:rPr lang="ko-KR" altLang="en-US" sz="1200" dirty="0" smtClean="0"/>
              <a:t>그룹의 꾸준한 연구 덕분에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오류 </a:t>
            </a:r>
            <a:r>
              <a:rPr lang="ko-KR" altLang="en-US" sz="1200" dirty="0" err="1" smtClean="0"/>
              <a:t>역전파</a:t>
            </a:r>
            <a:r>
              <a:rPr lang="en-US" altLang="ko-KR" sz="1200" dirty="0" smtClean="0"/>
              <a:t>＂</a:t>
            </a:r>
            <a:r>
              <a:rPr lang="ko-KR" altLang="en-US" sz="1200" dirty="0" smtClean="0"/>
              <a:t>라는 매우 효율적인 학습 알고리즘이 탄생하였다 </a:t>
            </a:r>
            <a:r>
              <a:rPr lang="en-US" altLang="ko-KR" sz="1200" dirty="0" smtClean="0"/>
              <a:t>(Rumelhart1986)</a:t>
            </a:r>
          </a:p>
        </p:txBody>
      </p:sp>
    </p:spTree>
    <p:extLst>
      <p:ext uri="{BB962C8B-B14F-4D97-AF65-F5344CB8AC3E}">
        <p14:creationId xmlns:p14="http://schemas.microsoft.com/office/powerpoint/2010/main" val="14290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목적함수의 정의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훈련집합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특징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벡터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과 부류 벡터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𝕐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부류 벡터는 </a:t>
                </a:r>
                <a:r>
                  <a:rPr lang="ko-KR" altLang="en-US" dirty="0" err="1" smtClean="0"/>
                  <a:t>원핫</a:t>
                </a:r>
                <a:r>
                  <a:rPr lang="ko-KR" altLang="en-US" dirty="0" smtClean="0"/>
                  <a:t> 코드로 표현됨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0,0,⋯,1,⋯,0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설계 행렬로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r>
                  <a:rPr lang="ko-KR" altLang="en-US" dirty="0" smtClean="0"/>
                  <a:t>기계 학습의 목표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모든 샘플을 옳게 분류하는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(3.17)</a:t>
                </a:r>
                <a:r>
                  <a:rPr lang="ko-KR" altLang="en-US" dirty="0" smtClean="0"/>
                  <a:t>을 만족하는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함수 </a:t>
                </a:r>
                <a:r>
                  <a:rPr lang="en-US" altLang="ko-KR" b="1" dirty="0" smtClean="0"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ko-KR" altLang="en-US" dirty="0" smtClean="0"/>
                  <a:t>를 찾는 일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67913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7" y="5459754"/>
            <a:ext cx="6840760" cy="77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6095130"/>
            <a:ext cx="4176464" cy="5022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현실적으로 완벽한 분류기는 불가능하고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대부분 현실과 타협하여 근사 </a:t>
            </a:r>
            <a:r>
              <a:rPr lang="ko-KR" altLang="en-US" sz="1200" dirty="0" err="1" smtClean="0"/>
              <a:t>최적해를</a:t>
            </a:r>
            <a:r>
              <a:rPr lang="ko-KR" altLang="en-US" sz="1200" dirty="0" smtClean="0"/>
              <a:t> 구한다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44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목적함수의 정의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목적함수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평균 제곱 오차로</a:t>
            </a:r>
            <a:r>
              <a:rPr lang="en-US" altLang="ko-KR" baseline="30000" dirty="0" smtClean="0"/>
              <a:t>MSE(mean squared error)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정의</a:t>
            </a:r>
            <a:endParaRPr lang="en-US" altLang="ko-KR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11302"/>
            <a:ext cx="6558136" cy="140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6848542" cy="290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16016" y="1335491"/>
            <a:ext cx="3384376" cy="2843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1/2</a:t>
            </a:r>
            <a:r>
              <a:rPr lang="ko-KR" altLang="en-US" sz="1200" dirty="0" smtClean="0"/>
              <a:t>은 단지 수식표현을 간단히 하기 위해 사용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9514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(3.19)</a:t>
                </a:r>
                <a:r>
                  <a:rPr lang="ko-KR" altLang="en-US" dirty="0" smtClean="0"/>
                  <a:t>의 목적함수를 다시 쓰면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층 </a:t>
                </a:r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경우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최저점을 찾아주는 경사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하강법</a:t>
                </a:r>
                <a:r>
                  <a:rPr lang="en-US" altLang="ko-KR" dirty="0" smtClean="0"/>
                  <a:t> </a:t>
                </a:r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6705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593102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9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식</a:t>
            </a:r>
            <a:r>
              <a:rPr lang="en-US" altLang="ko-KR" dirty="0" smtClean="0"/>
              <a:t> (3.21)</a:t>
            </a:r>
            <a:r>
              <a:rPr lang="ko-KR" altLang="en-US" dirty="0" smtClean="0"/>
              <a:t>을 알고리즘 형태로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700808"/>
            <a:ext cx="6219825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14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역전파의</a:t>
                </a:r>
                <a:r>
                  <a:rPr lang="ko-KR" altLang="en-US" dirty="0" smtClean="0"/>
                  <a:t> 유도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알고리즘 </a:t>
                </a:r>
                <a:r>
                  <a:rPr lang="en-US" altLang="ko-KR" dirty="0" smtClean="0"/>
                  <a:t>3-3]</a:t>
                </a:r>
                <a:r>
                  <a:rPr lang="ko-KR" altLang="en-US" dirty="0" smtClean="0"/>
                  <a:t>의 라인 </a:t>
                </a:r>
                <a:r>
                  <a:rPr lang="en-US" altLang="ko-KR" dirty="0" smtClean="0"/>
                  <a:t>6</a:t>
                </a:r>
                <a:r>
                  <a:rPr lang="ko-KR" altLang="en-US" dirty="0" smtClean="0"/>
                  <a:t>을 위한 </a:t>
                </a:r>
                <a:r>
                  <a:rPr lang="ko-KR" altLang="en-US" dirty="0" err="1" smtClean="0"/>
                  <a:t>도함수</a:t>
                </a:r>
                <a:r>
                  <a:rPr lang="ko-KR" altLang="en-US" dirty="0" smtClean="0"/>
                  <a:t> 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 smtClean="0"/>
                  <a:t>의 계산 과정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 구성하는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로 미분하면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91" y="2514205"/>
            <a:ext cx="308363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34" y="2596867"/>
            <a:ext cx="3759766" cy="357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4048" y="2092811"/>
            <a:ext cx="3672408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smtClean="0"/>
              <a:t>빨간색에 속하는 것이 아니면 모두 상수 취급한다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2526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인공신경망과 생물신경망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사람의 뉴런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두뇌의 가장 작은 정보처리 단위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세포체는</a:t>
            </a:r>
            <a:r>
              <a:rPr lang="en-US" altLang="ko-KR" baseline="30000" dirty="0" smtClean="0"/>
              <a:t>cell body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간단한 연산을</a:t>
            </a:r>
            <a:r>
              <a:rPr lang="en-US" altLang="ko-KR" dirty="0"/>
              <a:t> </a:t>
            </a:r>
            <a:r>
              <a:rPr lang="ko-KR" altLang="en-US" dirty="0" smtClean="0"/>
              <a:t>담당</a:t>
            </a:r>
            <a:r>
              <a:rPr lang="en-US" altLang="ko-KR" dirty="0" smtClean="0"/>
              <a:t>, </a:t>
            </a:r>
          </a:p>
          <a:p>
            <a:pPr marL="2667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수상돌기는</a:t>
            </a:r>
            <a:r>
              <a:rPr lang="en-US" altLang="ko-KR" baseline="30000" dirty="0" smtClean="0"/>
              <a:t>dendrite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다른 뉴런으로부터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신호 수신을 담당</a:t>
            </a:r>
            <a:r>
              <a:rPr lang="en-US" altLang="ko-KR" dirty="0" smtClean="0"/>
              <a:t>, </a:t>
            </a:r>
          </a:p>
          <a:p>
            <a:pPr marL="2667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축삭은</a:t>
            </a:r>
            <a:r>
              <a:rPr lang="en-US" altLang="ko-KR" baseline="30000" dirty="0" smtClean="0"/>
              <a:t>axon</a:t>
            </a:r>
            <a:r>
              <a:rPr lang="ko-KR" altLang="en-US" dirty="0" smtClean="0"/>
              <a:t> 처리 결과를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다른 뉴런에게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사람은</a:t>
            </a:r>
            <a:r>
              <a:rPr lang="en-US" altLang="ko-KR" dirty="0" smtClean="0"/>
              <a:t> 10</a:t>
            </a:r>
            <a:r>
              <a:rPr lang="en-US" altLang="ko-KR" baseline="30000" dirty="0" smtClean="0"/>
              <a:t>11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뉴런을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뉴런은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개 가량 다른 뉴런과 연결되어 있어 </a:t>
            </a:r>
            <a:r>
              <a:rPr lang="en-US" altLang="ko-KR" dirty="0" smtClean="0"/>
              <a:t>10</a:t>
            </a:r>
            <a:r>
              <a:rPr lang="en-US" altLang="ko-KR" baseline="30000" dirty="0" smtClean="0"/>
              <a:t>14</a:t>
            </a:r>
            <a:r>
              <a:rPr lang="ko-KR" altLang="en-US" dirty="0" smtClean="0"/>
              <a:t>개 정도의 연결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068960"/>
            <a:ext cx="2776585" cy="3661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59" y="3429000"/>
            <a:ext cx="4360761" cy="31683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연구자들 중에서 생물신경망을 정교하게 모방하는 것이 주 목적인 과학적 접근방법을 고수하는 사람들이 있는 반면</a:t>
            </a:r>
            <a:r>
              <a:rPr lang="en-US" altLang="ko-KR" sz="1200" dirty="0" smtClean="0"/>
              <a:t>,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일부는 신경망 동작을 인공적으로 모방하는 일에 관심을 가지는 공학적 접근 방법을 고수하는 사람들이 있었다</a:t>
            </a:r>
            <a:r>
              <a:rPr lang="en-US" altLang="ko-KR" sz="1200" dirty="0" smtClean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컴퓨터 과학과 컴퓨터 공학의 차이점</a:t>
            </a:r>
            <a:endParaRPr lang="en-US" altLang="ko-KR" sz="1200" dirty="0"/>
          </a:p>
          <a:p>
            <a:r>
              <a:rPr lang="ko-KR" altLang="en-US" sz="1200" dirty="0" smtClean="0"/>
              <a:t>공학은 </a:t>
            </a:r>
            <a:r>
              <a:rPr lang="en-US" altLang="ko-KR" sz="1200" dirty="0" smtClean="0"/>
              <a:t>approximation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optimization</a:t>
            </a:r>
            <a:r>
              <a:rPr lang="ko-KR" altLang="en-US" sz="1200" dirty="0" smtClean="0"/>
              <a:t>이 들어간다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최근 신경망 연구는 과학적 접근이 아닌 공학적 접근으로 다듬어졌다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가끔 연구 논문에서 생물신경망과의 유사성을 강조하는데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실용적인 성능을 가진 인공신경망을 완성한 뒤에야 유사한 점을 꼽아 강조한 것에 불과하다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제대로 된 과학적 접근이라면 생물신경망과 최대한 비슷하게 모델을 설계한 다음 만족할 만한 성능을 얻어내야 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역전파의</a:t>
                </a:r>
                <a:r>
                  <a:rPr lang="ko-KR" altLang="en-US" dirty="0" smtClean="0"/>
                  <a:t> 유도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dirty="0" smtClean="0"/>
                  <a:t>을 구성하는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로 미분하면</a:t>
                </a:r>
                <a:r>
                  <a:rPr lang="en-US" altLang="ko-KR" dirty="0" smtClean="0"/>
                  <a:t>,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32422"/>
            <a:ext cx="3312368" cy="4592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69316"/>
            <a:ext cx="3601364" cy="302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2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설계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유도한 식을 정리하면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>
                <a:solidFill>
                  <a:srgbClr val="0000FF"/>
                </a:solidFill>
              </a:rPr>
              <a:t>오류 </a:t>
            </a:r>
            <a:r>
              <a:rPr lang="ko-KR" altLang="en-US" dirty="0" err="1" smtClean="0">
                <a:solidFill>
                  <a:srgbClr val="0000FF"/>
                </a:solidFill>
              </a:rPr>
              <a:t>역전파</a:t>
            </a:r>
            <a:r>
              <a:rPr lang="en-US" altLang="ko-KR" baseline="30000" dirty="0" smtClean="0"/>
              <a:t>error back-propagation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(3.22)~(3.25)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출력층의</a:t>
            </a:r>
            <a:r>
              <a:rPr lang="ko-KR" altLang="en-US" dirty="0" smtClean="0"/>
              <a:t> 오류를 역방향</a:t>
            </a:r>
            <a:r>
              <a:rPr lang="en-US" altLang="ko-KR" dirty="0" smtClean="0"/>
              <a:t>(</a:t>
            </a:r>
            <a:r>
              <a:rPr lang="ko-KR" altLang="en-US" dirty="0" smtClean="0"/>
              <a:t>왼쪽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전파하며 </a:t>
            </a:r>
            <a:r>
              <a:rPr lang="ko-KR" altLang="en-US" dirty="0" err="1" smtClean="0"/>
              <a:t>그레이디언트를</a:t>
            </a:r>
            <a:r>
              <a:rPr lang="ko-KR" altLang="en-US" dirty="0" smtClean="0"/>
              <a:t> 계산하는 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6192690" cy="120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15735"/>
            <a:ext cx="6192689" cy="152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1052736"/>
            <a:ext cx="4392488" cy="504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델타로 </a:t>
            </a:r>
            <a:r>
              <a:rPr lang="en-US" altLang="ko-KR" sz="1200" dirty="0" smtClean="0"/>
              <a:t>J</a:t>
            </a:r>
            <a:r>
              <a:rPr lang="ko-KR" altLang="en-US" sz="1200" dirty="0" smtClean="0"/>
              <a:t>가 </a:t>
            </a:r>
            <a:r>
              <a:rPr lang="ko-KR" altLang="en-US" sz="1200" dirty="0" smtClean="0"/>
              <a:t>달라질 때마다 같은 계산을 반복하는 비효율성을 피할 수 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마치 </a:t>
            </a:r>
            <a:r>
              <a:rPr lang="en-US" altLang="ko-KR" sz="1200" dirty="0" smtClean="0"/>
              <a:t>dynamic programming </a:t>
            </a:r>
            <a:r>
              <a:rPr lang="ko-KR" altLang="en-US" sz="1200" dirty="0" smtClean="0"/>
              <a:t>기법과 비슷하다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4008" y="1893803"/>
            <a:ext cx="3960440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err="1"/>
              <a:t>o</a:t>
            </a:r>
            <a:r>
              <a:rPr lang="en-US" altLang="ko-KR" sz="1200" dirty="0" err="1" smtClean="0"/>
              <a:t>sum</a:t>
            </a:r>
            <a:r>
              <a:rPr lang="ko-KR" altLang="en-US" sz="1200" dirty="0" smtClean="0"/>
              <a:t>과 </a:t>
            </a:r>
            <a:r>
              <a:rPr lang="en-US" altLang="ko-KR" sz="1200" dirty="0" smtClean="0"/>
              <a:t>z</a:t>
            </a:r>
            <a:r>
              <a:rPr lang="ko-KR" altLang="en-US" sz="1200" dirty="0" smtClean="0"/>
              <a:t>는 전방 계산에서 구할 때 미리 저장해놓는다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644008" y="2931204"/>
            <a:ext cx="3960440" cy="4257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델타와 마찬가지로 </a:t>
            </a:r>
            <a:r>
              <a:rPr lang="ko-KR" altLang="en-US" sz="1200" dirty="0" err="1" smtClean="0"/>
              <a:t>타우도</a:t>
            </a:r>
            <a:r>
              <a:rPr lang="ko-KR" altLang="en-US" sz="1200" dirty="0" smtClean="0"/>
              <a:t> 중복 계산을 위해 미리 계산해놓고 저장해놓는다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824029" y="3838018"/>
            <a:ext cx="3960440" cy="4257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델타는 위에서 이미 계산한 값이고 </a:t>
            </a:r>
            <a:r>
              <a:rPr lang="en-US" altLang="ko-KR" sz="1200" dirty="0" err="1" smtClean="0"/>
              <a:t>zsum</a:t>
            </a:r>
            <a:r>
              <a:rPr lang="ko-KR" altLang="en-US" sz="1200" dirty="0" smtClean="0"/>
              <a:t>은 전방 계산으로 계산한 값이다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42003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692696"/>
            <a:ext cx="8784976" cy="5904656"/>
          </a:xfrm>
        </p:spPr>
        <p:txBody>
          <a:bodyPr/>
          <a:lstStyle/>
          <a:p>
            <a:r>
              <a:rPr lang="ko-KR" altLang="en-US" dirty="0" smtClean="0"/>
              <a:t>식 </a:t>
            </a:r>
            <a:r>
              <a:rPr lang="en-US" altLang="ko-KR" dirty="0" smtClean="0"/>
              <a:t>(3.22)~(3.25)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스토캐스틱</a:t>
            </a:r>
            <a:r>
              <a:rPr lang="ko-KR" altLang="en-US" dirty="0" smtClean="0"/>
              <a:t> 경사 </a:t>
            </a:r>
            <a:r>
              <a:rPr lang="ko-KR" altLang="en-US" dirty="0" err="1" smtClean="0"/>
              <a:t>하강법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268760"/>
            <a:ext cx="5760318" cy="421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0" y="5485676"/>
            <a:ext cx="5768483" cy="103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8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임의 샘플링 방식으로 바꾸려면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84588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9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3.4.3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학습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행렬 표기</a:t>
            </a:r>
            <a:r>
              <a:rPr lang="en-US" altLang="ko-KR" dirty="0" smtClean="0"/>
              <a:t>: GPU</a:t>
            </a:r>
            <a:r>
              <a:rPr lang="ko-KR" altLang="en-US" dirty="0" smtClean="0"/>
              <a:t>를 사용한 고속 행렬 연산에 적합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08010"/>
            <a:ext cx="6048671" cy="4952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75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미니배치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미니배치 방식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한번에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/>
              <a:t>개의 샘플을 처리함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/>
              <a:t>는 미니배치 크기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t=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스토캐스틱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3-4])</a:t>
            </a:r>
          </a:p>
          <a:p>
            <a:pPr lvl="2">
              <a:lnSpc>
                <a:spcPct val="150000"/>
              </a:lnSpc>
            </a:pP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경사 </a:t>
            </a:r>
            <a:r>
              <a:rPr lang="ko-KR" altLang="en-US" dirty="0" err="1" smtClean="0"/>
              <a:t>하강법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미니배치 방식은 보통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수십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~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수백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그레이디언트의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잡음을 줄여주는 효과 때문에 수렴이 빨라짐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GPU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를 사용한 병렬처리에도 유리함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현대 기계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학습은 미니배치를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표준처럼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여겨 널리 사용함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39676" y="4653136"/>
            <a:ext cx="7000676" cy="1800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미니배치 방식은</a:t>
            </a:r>
            <a:endParaRPr lang="en-US" altLang="ko-KR" sz="1200" dirty="0" smtClean="0"/>
          </a:p>
          <a:p>
            <a:r>
              <a:rPr lang="ko-KR" altLang="en-US" sz="1200" dirty="0" smtClean="0"/>
              <a:t>그냥 미니배치 방식과 </a:t>
            </a:r>
            <a:r>
              <a:rPr lang="ko-KR" altLang="en-US" sz="1200" dirty="0" err="1" smtClean="0"/>
              <a:t>스토캐스틱</a:t>
            </a:r>
            <a:r>
              <a:rPr lang="ko-KR" altLang="en-US" sz="1200" dirty="0" smtClean="0"/>
              <a:t> 미니배치 방식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가지로 나뉨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그냥 미니배치는 처음에 순서만 섞은 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순서대로 미니배치 사이즈만큼 처리하는 방식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err="1" smtClean="0"/>
              <a:t>스토캐스틱</a:t>
            </a:r>
            <a:r>
              <a:rPr lang="ko-KR" altLang="en-US" sz="1200" dirty="0" smtClean="0"/>
              <a:t> 미니배치는 미니배치를 무작위로 뽑는다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 smtClean="0"/>
              <a:t>매번 미니배치 사이즈만큼 전체 데이터에서 무작위로 뽑는다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이렇게 되면 학습이 완료될 때까지 한 번도 학습에 참여하지 않은 샘플이 있을 수도 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하지만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미니배치가 모든 샘플의 대략적인 대표성을 띠므로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이러한 현상이 미니배치 방식의 성능에 해를 끼치지 않는다고 실험적으로 입증되었다</a:t>
            </a:r>
            <a:r>
              <a:rPr lang="en-US" altLang="ko-KR" sz="1200" dirty="0" smtClea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8104" y="2276872"/>
            <a:ext cx="3528392" cy="8640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스토캐스틱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미니배치 기준</a:t>
            </a:r>
            <a:endParaRPr lang="en-US" altLang="ko-KR" sz="1200" dirty="0" smtClean="0"/>
          </a:p>
          <a:p>
            <a:r>
              <a:rPr lang="ko-KR" altLang="en-US" sz="1200" dirty="0" smtClean="0"/>
              <a:t>배치나 </a:t>
            </a:r>
            <a:r>
              <a:rPr lang="ko-KR" altLang="en-US" sz="1200" dirty="0" err="1" smtClean="0"/>
              <a:t>스토캐스틱</a:t>
            </a:r>
            <a:r>
              <a:rPr lang="ko-KR" altLang="en-US" sz="1200" dirty="0" smtClean="0"/>
              <a:t> 방식보다 </a:t>
            </a:r>
            <a:r>
              <a:rPr lang="ko-KR" altLang="en-US" sz="1200" dirty="0" err="1" smtClean="0"/>
              <a:t>무작위성이</a:t>
            </a:r>
            <a:r>
              <a:rPr lang="ko-KR" altLang="en-US" sz="1200" dirty="0" smtClean="0"/>
              <a:t> 더 높다</a:t>
            </a:r>
            <a:endParaRPr lang="en-US" altLang="ko-KR" sz="1200" dirty="0" smtClean="0"/>
          </a:p>
          <a:p>
            <a:r>
              <a:rPr lang="ko-KR" altLang="en-US" sz="1200" dirty="0" smtClean="0"/>
              <a:t>높은 무작위성은 규제</a:t>
            </a:r>
            <a:r>
              <a:rPr lang="en-US" altLang="ko-KR" sz="1200" dirty="0" smtClean="0"/>
              <a:t>(regularization) </a:t>
            </a:r>
            <a:r>
              <a:rPr lang="ko-KR" altLang="en-US" sz="1200" dirty="0" smtClean="0"/>
              <a:t>효과를 줌</a:t>
            </a:r>
            <a:endParaRPr lang="en-US" altLang="ko-KR" sz="1200" dirty="0" smtClean="0"/>
          </a:p>
          <a:p>
            <a:r>
              <a:rPr lang="ko-KR" altLang="en-US" sz="1200" dirty="0" smtClean="0"/>
              <a:t>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일반화</a:t>
            </a:r>
            <a:r>
              <a:rPr lang="en-US" altLang="ko-KR" sz="1200" dirty="0" smtClean="0"/>
              <a:t>(generalization) </a:t>
            </a:r>
            <a:r>
              <a:rPr lang="ko-KR" altLang="en-US" sz="1200" dirty="0" smtClean="0"/>
              <a:t>능력 향상</a:t>
            </a:r>
            <a:endParaRPr lang="en-US" altLang="ko-KR" sz="1200" dirty="0" smtClean="0"/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1091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미니배치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6681192" cy="574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55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퍼셉트론에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의한 인식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예측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테스트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학습을 마친 후 현장 설치하여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테스트 집합으로 성능 테스트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라인 </a:t>
            </a:r>
            <a:r>
              <a:rPr lang="en-US" altLang="ko-KR" dirty="0" smtClean="0"/>
              <a:t>6</a:t>
            </a:r>
            <a:r>
              <a:rPr lang="ko-KR" altLang="en-US" dirty="0" smtClean="0"/>
              <a:t>을 수식으로 표현하면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전방 계산 한번만 사용하므로 빠름</a:t>
            </a:r>
            <a:r>
              <a:rPr lang="ko-KR" altLang="en-US" dirty="0" smtClean="0">
                <a:solidFill>
                  <a:srgbClr val="0000FF"/>
                </a:solidFill>
              </a:rPr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 </a:t>
            </a:r>
            <a:r>
              <a:rPr lang="en-US" altLang="ko-KR" dirty="0" smtClean="0"/>
              <a:t>3-2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2863"/>
            <a:ext cx="7056784" cy="317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373216"/>
            <a:ext cx="1732918" cy="46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89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특성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3.7.1 </a:t>
            </a: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알고리즘의 빠른 속도</a:t>
            </a:r>
            <a:endParaRPr lang="en-US" altLang="ko-KR" dirty="0" smtClean="0"/>
          </a:p>
          <a:p>
            <a:r>
              <a:rPr lang="en-US" altLang="ko-KR" dirty="0" smtClean="0"/>
              <a:t>3.7.2 </a:t>
            </a:r>
            <a:r>
              <a:rPr lang="ko-KR" altLang="en-US" dirty="0" smtClean="0"/>
              <a:t>모든 함수를 정확하게 근사할 수 있는 능력</a:t>
            </a:r>
            <a:endParaRPr lang="en-US" altLang="ko-KR" dirty="0" smtClean="0"/>
          </a:p>
          <a:p>
            <a:r>
              <a:rPr lang="en-US" altLang="ko-KR" dirty="0" smtClean="0"/>
              <a:t>3.7.3 </a:t>
            </a:r>
            <a:r>
              <a:rPr lang="ko-KR" altLang="en-US" dirty="0" smtClean="0"/>
              <a:t>성능 향상을 위한 </a:t>
            </a:r>
            <a:r>
              <a:rPr lang="ko-KR" altLang="en-US" dirty="0" err="1" smtClean="0"/>
              <a:t>휴리스틱의</a:t>
            </a:r>
            <a:r>
              <a:rPr lang="ko-KR" altLang="en-US" dirty="0" smtClean="0"/>
              <a:t> 중요성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728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알고리즘의 빠른 속도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연산 횟수 비교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오류 </a:t>
                </a:r>
                <a:r>
                  <a:rPr lang="ko-KR" altLang="en-US" dirty="0" err="1" smtClean="0"/>
                  <a:t>역전파는</a:t>
                </a:r>
                <a:r>
                  <a:rPr lang="ko-KR" altLang="en-US" dirty="0" smtClean="0"/>
                  <a:t> 전방 계산보다 약 </a:t>
                </a:r>
                <a:r>
                  <a:rPr lang="en-US" altLang="ko-KR" dirty="0" smtClean="0"/>
                  <a:t>1.5~2</a:t>
                </a:r>
                <a:r>
                  <a:rPr lang="ko-KR" altLang="en-US" dirty="0" smtClean="0"/>
                  <a:t>배의 시간 소요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빠른 계산 가능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하지만 학습 알고리즘은 수렴할 때까지 오류 </a:t>
                </a:r>
                <a:r>
                  <a:rPr lang="ko-KR" altLang="en-US" dirty="0" err="1" smtClean="0"/>
                  <a:t>역전파를</a:t>
                </a:r>
                <a:r>
                  <a:rPr lang="ko-KR" altLang="en-US" dirty="0" smtClean="0"/>
                  <a:t> 반복해야 하므로 점근적 시간 복잡도는 </a:t>
                </a:r>
                <a14:m>
                  <m:oMath xmlns:m="http://schemas.openxmlformats.org/officeDocument/2006/math">
                    <m:r>
                      <a:rPr lang="el-GR" altLang="ko-KR" i="1" smtClean="0">
                        <a:latin typeface="Cambria Math"/>
                        <a:ea typeface="Cambria Math"/>
                      </a:rPr>
                      <m:t>𝛩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𝑑𝑝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𝑝𝑐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𝑛𝑞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ko-KR" altLang="en-US" dirty="0" smtClean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훈련집합의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크기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 smtClean="0"/>
                  <a:t>는 세대</a:t>
                </a:r>
                <a:r>
                  <a:rPr lang="en-US" altLang="ko-KR" baseline="30000" dirty="0" smtClean="0"/>
                  <a:t>epoch</a:t>
                </a:r>
                <a:r>
                  <a:rPr lang="ko-KR" altLang="en-US" dirty="0" smtClean="0"/>
                  <a:t> 수</a:t>
                </a:r>
                <a:r>
                  <a:rPr lang="en-US" altLang="ko-KR" dirty="0" smtClean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01385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4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신경망의 간략한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신경망의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1943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매컬럭과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피츠의</a:t>
            </a:r>
            <a:r>
              <a:rPr lang="ko-KR" altLang="en-US" dirty="0" smtClean="0"/>
              <a:t> 최초의 신경망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계산 모형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1949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헤브는</a:t>
            </a:r>
            <a:r>
              <a:rPr lang="ko-KR" altLang="en-US" dirty="0" smtClean="0"/>
              <a:t> 최초로 학습 알고리즘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1958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로젠블렛은</a:t>
            </a:r>
            <a:r>
              <a:rPr lang="ko-KR" altLang="en-US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퍼셉트론</a:t>
            </a:r>
            <a:r>
              <a:rPr lang="ko-KR" altLang="en-US" dirty="0" smtClean="0"/>
              <a:t> 제안 </a:t>
            </a:r>
            <a:r>
              <a:rPr lang="en-US" altLang="ko-KR" dirty="0" smtClean="0">
                <a:sym typeface="Wingdings" pitchFamily="2" charset="2"/>
              </a:rPr>
              <a:t> 3.2</a:t>
            </a:r>
            <a:r>
              <a:rPr lang="ko-KR" altLang="en-US" dirty="0" smtClean="0">
                <a:sym typeface="Wingdings" pitchFamily="2" charset="2"/>
              </a:rPr>
              <a:t>절에서 자세히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위드로와</a:t>
            </a:r>
            <a:r>
              <a:rPr lang="ko-KR" altLang="en-US" dirty="0" smtClean="0">
                <a:sym typeface="Wingdings" pitchFamily="2" charset="2"/>
              </a:rPr>
              <a:t> 호프의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err="1" smtClean="0">
                <a:sym typeface="Wingdings" pitchFamily="2" charset="2"/>
              </a:rPr>
              <a:t>퍼셉트론의</a:t>
            </a:r>
            <a:r>
              <a:rPr lang="ko-KR" altLang="en-US" dirty="0" smtClean="0">
                <a:sym typeface="Wingdings" pitchFamily="2" charset="2"/>
              </a:rPr>
              <a:t> 학습 알고리즘을 개선한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Adaline </a:t>
            </a:r>
            <a:r>
              <a:rPr lang="ko-KR" altLang="en-US" dirty="0" smtClean="0">
                <a:sym typeface="Wingdings" pitchFamily="2" charset="2"/>
              </a:rPr>
              <a:t>과 이들을 </a:t>
            </a:r>
            <a:r>
              <a:rPr lang="ko-KR" altLang="en-US" dirty="0" err="1" smtClean="0">
                <a:sym typeface="Wingdings" pitchFamily="2" charset="2"/>
              </a:rPr>
              <a:t>이어붙인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en-US" altLang="ko-KR" dirty="0" err="1" smtClean="0">
                <a:sym typeface="Wingdings" pitchFamily="2" charset="2"/>
              </a:rPr>
              <a:t>Madaline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/>
              <a:t>1960</a:t>
            </a:r>
            <a:r>
              <a:rPr lang="ko-KR" altLang="en-US" dirty="0" smtClean="0"/>
              <a:t>년대의 신경망의 과대 평가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마치 모든 문제를 풀 수 있다는 마냥</a:t>
            </a:r>
            <a:r>
              <a:rPr lang="en-US" altLang="ko-KR" dirty="0" smtClean="0"/>
              <a:t>..)</a:t>
            </a:r>
          </a:p>
          <a:p>
            <a:pPr lvl="1"/>
            <a:r>
              <a:rPr lang="en-US" altLang="ko-KR" dirty="0" smtClean="0"/>
              <a:t>1969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민스키와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페퍼트의</a:t>
            </a:r>
            <a:r>
              <a:rPr lang="ko-KR" altLang="en-US" dirty="0" smtClean="0"/>
              <a:t> 저서 </a:t>
            </a:r>
            <a:r>
              <a:rPr lang="en-US" altLang="ko-KR" dirty="0" smtClean="0"/>
              <a:t>『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』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한계를 수학적으로 입증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퍼셉트론은</a:t>
            </a:r>
            <a:r>
              <a:rPr lang="ko-KR" altLang="en-US" dirty="0" smtClean="0"/>
              <a:t> 선형분류기에 불과하여 </a:t>
            </a:r>
            <a:r>
              <a:rPr lang="en-US" altLang="ko-KR" dirty="0" smtClean="0"/>
              <a:t>XOR </a:t>
            </a:r>
            <a:r>
              <a:rPr lang="ko-KR" altLang="en-US" dirty="0" smtClean="0"/>
              <a:t>문제조차 해결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신경망 연구 퇴조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1986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루멜하트의</a:t>
            </a:r>
            <a:r>
              <a:rPr lang="ko-KR" altLang="en-US" dirty="0" smtClean="0"/>
              <a:t> 저서 </a:t>
            </a:r>
            <a:r>
              <a:rPr lang="en-US" altLang="ko-KR" dirty="0" smtClean="0"/>
              <a:t>『Parallel Distributed Processing』</a:t>
            </a:r>
            <a:r>
              <a:rPr lang="ko-KR" altLang="en-US" dirty="0" smtClean="0"/>
              <a:t>은 </a:t>
            </a:r>
            <a:r>
              <a:rPr lang="ko-KR" altLang="en-US" dirty="0" smtClean="0">
                <a:solidFill>
                  <a:srgbClr val="0000FF"/>
                </a:solidFill>
              </a:rPr>
              <a:t>다층 </a:t>
            </a:r>
            <a:r>
              <a:rPr lang="ko-KR" altLang="en-US" dirty="0" err="1" smtClean="0">
                <a:solidFill>
                  <a:srgbClr val="0000FF"/>
                </a:solidFill>
              </a:rPr>
              <a:t>퍼셉트론</a:t>
            </a:r>
            <a:r>
              <a:rPr lang="ko-KR" altLang="en-US" dirty="0" smtClean="0"/>
              <a:t> 과 </a:t>
            </a:r>
            <a:r>
              <a:rPr lang="ko-KR" altLang="en-US" dirty="0" smtClean="0">
                <a:solidFill>
                  <a:srgbClr val="0000FF"/>
                </a:solidFill>
              </a:rPr>
              <a:t>오류 </a:t>
            </a:r>
            <a:r>
              <a:rPr lang="ko-KR" altLang="en-US" dirty="0" err="1" smtClean="0">
                <a:solidFill>
                  <a:srgbClr val="0000FF"/>
                </a:solidFill>
              </a:rPr>
              <a:t>역전파</a:t>
            </a:r>
            <a:r>
              <a:rPr lang="ko-KR" altLang="en-US" dirty="0" smtClean="0">
                <a:solidFill>
                  <a:srgbClr val="0000FF"/>
                </a:solidFill>
              </a:rPr>
              <a:t> 알고리즘</a:t>
            </a:r>
            <a:r>
              <a:rPr lang="ko-KR" altLang="en-US" dirty="0" smtClean="0"/>
              <a:t> 제안 </a:t>
            </a:r>
            <a:r>
              <a:rPr lang="en-US" altLang="ko-KR" dirty="0" smtClean="0">
                <a:sym typeface="Wingdings" pitchFamily="2" charset="2"/>
              </a:rPr>
              <a:t> 3.3~3.4</a:t>
            </a:r>
            <a:r>
              <a:rPr lang="ko-KR" altLang="en-US" dirty="0" smtClean="0">
                <a:sym typeface="Wingdings" pitchFamily="2" charset="2"/>
              </a:rPr>
              <a:t>절에서 자세히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신경망 연구 부활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필기 숫자 인식과 같은 복잡한 분류 문제 해결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r>
              <a:rPr lang="en-US" altLang="ko-KR" dirty="0" smtClean="0">
                <a:sym typeface="Wingdings" pitchFamily="2" charset="2"/>
              </a:rPr>
              <a:t>1990</a:t>
            </a:r>
            <a:r>
              <a:rPr lang="ko-KR" altLang="en-US" dirty="0" smtClean="0">
                <a:sym typeface="Wingdings" pitchFamily="2" charset="2"/>
              </a:rPr>
              <a:t>년대 </a:t>
            </a:r>
            <a:r>
              <a:rPr lang="en-US" altLang="ko-KR" dirty="0" smtClean="0">
                <a:sym typeface="Wingdings" pitchFamily="2" charset="2"/>
              </a:rPr>
              <a:t>SVM(11</a:t>
            </a:r>
            <a:r>
              <a:rPr lang="ko-KR" altLang="en-US" dirty="0" smtClean="0">
                <a:sym typeface="Wingdings" pitchFamily="2" charset="2"/>
              </a:rPr>
              <a:t>장의 주제</a:t>
            </a:r>
            <a:r>
              <a:rPr lang="en-US" altLang="ko-KR" dirty="0" smtClean="0"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에 밀리는 형국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2000</a:t>
            </a:r>
            <a:r>
              <a:rPr lang="ko-KR" altLang="en-US" dirty="0" smtClean="0">
                <a:sym typeface="Wingdings" pitchFamily="2" charset="2"/>
              </a:rPr>
              <a:t>년대 </a:t>
            </a:r>
            <a:r>
              <a:rPr lang="ko-KR" altLang="en-US" dirty="0" err="1" smtClean="0">
                <a:solidFill>
                  <a:srgbClr val="0000FF"/>
                </a:solidFill>
                <a:sym typeface="Wingdings" pitchFamily="2" charset="2"/>
              </a:rPr>
              <a:t>딥러닝</a:t>
            </a:r>
            <a:r>
              <a:rPr lang="ko-KR" altLang="en-US" dirty="0" err="1" smtClean="0">
                <a:sym typeface="Wingdings" pitchFamily="2" charset="2"/>
              </a:rPr>
              <a:t>이</a:t>
            </a:r>
            <a:r>
              <a:rPr lang="ko-KR" altLang="en-US" dirty="0" smtClean="0">
                <a:sym typeface="Wingdings" pitchFamily="2" charset="2"/>
              </a:rPr>
              <a:t> 실현되어 신경망이 기계 학습의 주류 기술로 자리매김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보다 상세한 신경망 역사는 </a:t>
            </a:r>
            <a:r>
              <a:rPr lang="en-US" altLang="ko-KR" dirty="0" smtClean="0"/>
              <a:t>[Kurenkov2015]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22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모든 함수를 정확하게 근사할 수 있는 능력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호닉의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주장</a:t>
            </a:r>
            <a:r>
              <a:rPr lang="en-US" altLang="ko-KR" dirty="0" smtClean="0"/>
              <a:t>[Hornik1989]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은닉층을</a:t>
            </a:r>
            <a:r>
              <a:rPr lang="ko-KR" altLang="en-US" dirty="0" smtClean="0"/>
              <a:t> 하나만 가진 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범용근사자</a:t>
            </a:r>
            <a:r>
              <a:rPr lang="en-US" altLang="ko-KR" baseline="30000" dirty="0" smtClean="0"/>
              <a:t>universal </a:t>
            </a:r>
            <a:r>
              <a:rPr lang="en-US" altLang="ko-KR" baseline="30000" dirty="0" err="1" smtClean="0"/>
              <a:t>approximator</a:t>
            </a: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은닉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무수히 많게 할 수 없으므로</a:t>
            </a:r>
            <a:r>
              <a:rPr lang="en-US" altLang="ko-KR" dirty="0" smtClean="0"/>
              <a:t>, </a:t>
            </a:r>
            <a:r>
              <a:rPr lang="ko-KR" altLang="en-US" dirty="0"/>
              <a:t>실질적으로는 </a:t>
            </a:r>
            <a:r>
              <a:rPr lang="ko-KR" altLang="en-US" dirty="0" smtClean="0"/>
              <a:t>복잡한 구조의 데이터에서는 성능 한계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07" y="2060848"/>
            <a:ext cx="8360618" cy="1158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4509120"/>
            <a:ext cx="1240036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smtClean="0"/>
              <a:t>이론의 허와 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2458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향상을 위한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휴리스틱의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순수한 최적화 알고리즘으로는 높은 성능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희소성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미숙한 신경망 구조 등의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성능 향상을 위한 갖가지 </a:t>
            </a:r>
            <a:r>
              <a:rPr lang="ko-KR" altLang="en-US" dirty="0" err="1" smtClean="0"/>
              <a:t>휴리스틱을</a:t>
            </a:r>
            <a:r>
              <a:rPr lang="ko-KR" altLang="en-US" dirty="0" smtClean="0"/>
              <a:t> 개발하고 공유함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『Neural Networks: Tricks of the Trade』 [Montavon2012]</a:t>
            </a:r>
          </a:p>
          <a:p>
            <a:pPr>
              <a:lnSpc>
                <a:spcPct val="100000"/>
              </a:lnSpc>
            </a:pPr>
            <a:r>
              <a:rPr lang="ko-KR" altLang="en-US" dirty="0" err="1" smtClean="0">
                <a:sym typeface="Wingdings" pitchFamily="2" charset="2"/>
              </a:rPr>
              <a:t>휴리스틱</a:t>
            </a:r>
            <a:r>
              <a:rPr lang="ko-KR" altLang="en-US" dirty="0" smtClean="0">
                <a:sym typeface="Wingdings" pitchFamily="2" charset="2"/>
              </a:rPr>
              <a:t> 개발에서 중요 쟁점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7" y="5229199"/>
            <a:ext cx="7962563" cy="831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67" y="2711349"/>
            <a:ext cx="7962563" cy="237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15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3.7.3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향상을 위한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휴리스틱의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실용적인 성능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1980~1990</a:t>
            </a:r>
            <a:r>
              <a:rPr lang="ko-KR" altLang="en-US" dirty="0" smtClean="0"/>
              <a:t>년대에 </a:t>
            </a:r>
            <a:r>
              <a:rPr lang="ko-KR" altLang="en-US" dirty="0"/>
              <a:t>다층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실용 시스템 제작에 크게 기여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인쇄</a:t>
            </a:r>
            <a:r>
              <a:rPr lang="en-US" altLang="ko-KR" dirty="0" smtClean="0"/>
              <a:t>/</a:t>
            </a:r>
            <a:r>
              <a:rPr lang="ko-KR" altLang="en-US" dirty="0" smtClean="0"/>
              <a:t>필기 문자 인식으로 우편물 자동 분류기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전표 인식기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 번호판 인식기 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음성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주가 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의료 진단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유전자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반도체 결함 검사 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하지만 한계 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잡음이 섞인 상황에서 음성인식  성능 저하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필기 주소 인식 능력 저하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바둑에서의 한계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딥러닝은</a:t>
            </a:r>
            <a:r>
              <a:rPr lang="ko-KR" altLang="en-US" dirty="0" smtClean="0"/>
              <a:t> 이들 한계를 극복함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952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신경망의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신경망에는 아주 다양한 모델이 존재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전방 </a:t>
            </a:r>
            <a:r>
              <a:rPr lang="ko-KR" altLang="en-US" dirty="0" smtClean="0"/>
              <a:t>신경망과 순환 신경망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얕은 신경망과 깊은 신경망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결정론 </a:t>
            </a:r>
            <a:r>
              <a:rPr lang="ko-KR" altLang="en-US" dirty="0" smtClean="0">
                <a:sym typeface="Wingdings" pitchFamily="2" charset="2"/>
              </a:rPr>
              <a:t>신경망</a:t>
            </a:r>
            <a:r>
              <a:rPr lang="en-US" altLang="ko-KR" dirty="0" smtClean="0">
                <a:sym typeface="Wingdings" pitchFamily="2" charset="2"/>
              </a:rPr>
              <a:t>(deterministic)</a:t>
            </a:r>
            <a:r>
              <a:rPr lang="ko-KR" altLang="en-US" dirty="0" smtClean="0">
                <a:sym typeface="Wingdings" pitchFamily="2" charset="2"/>
              </a:rPr>
              <a:t>과 </a:t>
            </a:r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en-US" altLang="ko-KR" dirty="0" smtClean="0">
                <a:sym typeface="Wingdings" pitchFamily="2" charset="2"/>
              </a:rPr>
              <a:t>(stochastic)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신경망</a:t>
            </a:r>
            <a:endParaRPr lang="en-US" altLang="ko-KR" dirty="0" smtClean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04084"/>
            <a:ext cx="4164742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32040" y="3068960"/>
            <a:ext cx="3928713" cy="25202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결정론 신경망에서는 계산식에서 임의성이 없기 때문에 입력이 같으면 항상 같은 출력이 나온다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여기서 </a:t>
            </a:r>
            <a:r>
              <a:rPr lang="ko-KR" altLang="en-US" sz="1200" dirty="0" err="1" smtClean="0"/>
              <a:t>파라미터</a:t>
            </a:r>
            <a:r>
              <a:rPr lang="ko-KR" altLang="en-US" sz="1200" dirty="0" smtClean="0"/>
              <a:t> 랜덤 초기화는 </a:t>
            </a:r>
            <a:r>
              <a:rPr lang="en-US" altLang="ko-KR" sz="1200" dirty="0" smtClean="0"/>
              <a:t>seed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fix</a:t>
            </a:r>
            <a:r>
              <a:rPr lang="ko-KR" altLang="en-US" sz="1200" dirty="0" smtClean="0"/>
              <a:t>한다는 가정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반면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스토캐스틱</a:t>
            </a:r>
            <a:r>
              <a:rPr lang="ko-KR" altLang="en-US" sz="1200" dirty="0" smtClean="0"/>
              <a:t> 신경망에서는 계산식이 확률에 따른 </a:t>
            </a:r>
            <a:r>
              <a:rPr lang="ko-KR" altLang="en-US" sz="1200" dirty="0" err="1" smtClean="0"/>
              <a:t>난수를</a:t>
            </a:r>
            <a:r>
              <a:rPr lang="ko-KR" altLang="en-US" sz="1200" dirty="0" smtClean="0"/>
              <a:t> 사용하므로 입력이 같아도 매번 다른 출력이 나온다</a:t>
            </a:r>
            <a:r>
              <a:rPr lang="en-US" altLang="ko-KR" sz="1200" dirty="0" smtClean="0"/>
              <a:t>. (e.g. RBM, DBN)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결정론 신경망은 분류나 회귀와 같은 예측만할 수 있지만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스토캐스틱</a:t>
            </a:r>
            <a:r>
              <a:rPr lang="ko-KR" altLang="en-US" sz="1200" dirty="0" smtClean="0"/>
              <a:t> 신경망은 예측뿐만 아니라 유사한 패턴을 생성하는 능력을 가지는 생성 모델로도 활용될 수 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여기서 </a:t>
            </a:r>
            <a:r>
              <a:rPr lang="ko-KR" altLang="en-US" sz="1200" dirty="0" err="1" smtClean="0"/>
              <a:t>스토캐스틱은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generative model</a:t>
            </a:r>
            <a:r>
              <a:rPr lang="ko-KR" altLang="en-US" sz="1200" dirty="0" smtClean="0"/>
              <a:t>과 같다</a:t>
            </a:r>
            <a:r>
              <a:rPr lang="en-US" altLang="ko-KR" sz="1200" dirty="0" smtClean="0"/>
              <a:t>)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2730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en-US" altLang="ko-KR" dirty="0" smtClean="0"/>
              <a:t>3.2.2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r>
              <a:rPr lang="en-US" altLang="ko-KR" dirty="0" smtClean="0"/>
              <a:t>3.2.3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퍼셉트론은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층과 같은 새로운 개념을 도입하고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 알고리즘을 창안함</a:t>
            </a:r>
            <a:endParaRPr lang="en-US" altLang="ko-KR" dirty="0" smtClean="0"/>
          </a:p>
          <a:p>
            <a:r>
              <a:rPr lang="ko-KR" altLang="en-US" dirty="0" err="1"/>
              <a:t>퍼셉트론은</a:t>
            </a:r>
            <a:r>
              <a:rPr lang="ko-KR" altLang="en-US" dirty="0"/>
              <a:t> </a:t>
            </a:r>
            <a:r>
              <a:rPr lang="ko-KR" altLang="en-US" dirty="0" smtClean="0"/>
              <a:t>원시적 </a:t>
            </a:r>
            <a:r>
              <a:rPr lang="ko-KR" altLang="en-US" dirty="0"/>
              <a:t>신경망이지만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딥러닝을</a:t>
            </a:r>
            <a:r>
              <a:rPr lang="ko-KR" altLang="en-US" dirty="0"/>
              <a:t> </a:t>
            </a:r>
            <a:r>
              <a:rPr lang="ko-KR" altLang="en-US" dirty="0" smtClean="0"/>
              <a:t>포함한 현대 신경망은 </a:t>
            </a:r>
            <a:r>
              <a:rPr lang="ko-KR" altLang="en-US" dirty="0" err="1" smtClean="0"/>
              <a:t>퍼셉트론을</a:t>
            </a:r>
            <a:r>
              <a:rPr lang="ko-KR" altLang="en-US" dirty="0" smtClean="0"/>
              <a:t> 병렬과 순차 구조로 결합하여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만듦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현대 신경망의 중요한 구성 요소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6768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퍼셉트론의 구조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입력층과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출력층을</a:t>
                </a:r>
                <a:r>
                  <a:rPr lang="ko-KR" altLang="en-US" dirty="0" smtClean="0"/>
                  <a:t> 가짐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입력층은</a:t>
                </a:r>
                <a:r>
                  <a:rPr lang="ko-KR" altLang="en-US" dirty="0" smtClean="0"/>
                  <a:t> 연산을 하지 않으므로 </a:t>
                </a:r>
                <a:r>
                  <a:rPr lang="ko-KR" altLang="en-US" dirty="0" err="1" smtClean="0"/>
                  <a:t>퍼셉트론은</a:t>
                </a:r>
                <a:r>
                  <a:rPr lang="ko-KR" altLang="en-US" dirty="0" smtClean="0"/>
                  <a:t> 단일 층 구조라고 간주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입력층의</a:t>
                </a:r>
                <a:r>
                  <a:rPr lang="ko-KR" altLang="en-US" dirty="0" smtClean="0"/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번째 </a:t>
                </a:r>
                <a:r>
                  <a:rPr lang="ko-KR" altLang="en-US" dirty="0" err="1" smtClean="0"/>
                  <a:t>노드는</a:t>
                </a:r>
                <a:r>
                  <a:rPr lang="ko-KR" altLang="en-US" dirty="0" smtClean="0"/>
                  <a:t> 특징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0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latin typeface="Cambria Math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 smtClean="0"/>
                  <a:t>의 요소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담당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항상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이 입력되는 바이어스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출력층은</a:t>
                </a:r>
                <a:r>
                  <a:rPr lang="ko-KR" altLang="en-US" dirty="0" smtClean="0"/>
                  <a:t> 한 개의 </a:t>
                </a:r>
                <a:r>
                  <a:rPr lang="ko-KR" altLang="en-US" dirty="0" err="1" smtClean="0"/>
                  <a:t>노드</a:t>
                </a:r>
                <a:endParaRPr lang="en-US" altLang="ko-KR" dirty="0" smtClean="0"/>
              </a:p>
              <a:p>
                <a:pPr lvl="1"/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/>
                  <a:t>번째 </a:t>
                </a:r>
                <a:r>
                  <a:rPr lang="ko-KR" altLang="en-US" dirty="0" smtClean="0"/>
                  <a:t>입력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노드와</a:t>
                </a:r>
                <a:r>
                  <a:rPr lang="ko-KR" altLang="en-US" dirty="0" smtClean="0"/>
                  <a:t> 출력 </a:t>
                </a:r>
                <a:r>
                  <a:rPr lang="ko-KR" altLang="en-US" dirty="0" err="1" smtClean="0"/>
                  <a:t>노드를</a:t>
                </a:r>
                <a:r>
                  <a:rPr lang="ko-KR" altLang="en-US" dirty="0" smtClean="0"/>
                  <a:t> 연결하는 에지는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가짐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60387"/>
            <a:ext cx="6103020" cy="250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19873" y="6297170"/>
            <a:ext cx="2520280" cy="4320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err="1" smtClean="0"/>
              <a:t>입력층은</a:t>
            </a:r>
            <a:r>
              <a:rPr lang="ko-KR" altLang="en-US" sz="1200" dirty="0" smtClean="0"/>
              <a:t> 아무런 연산을 하지 않으므로 층의 개수를 셀 때 제외함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6717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 smtClean="0"/>
                  <a:t>퍼셉트론의</a:t>
                </a:r>
                <a:r>
                  <a:rPr lang="ko-KR" altLang="en-US" dirty="0" smtClean="0"/>
                  <a:t> 동작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해당하는 </a:t>
                </a:r>
                <a:r>
                  <a:rPr lang="ko-KR" altLang="en-US" dirty="0" err="1" smtClean="0"/>
                  <a:t>특징값과</a:t>
                </a:r>
                <a:r>
                  <a:rPr lang="ko-KR" altLang="en-US" dirty="0" smtClean="0"/>
                  <a:t> 가중치를 곱한 결과를 모두 더하여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ko-KR" altLang="en-US" dirty="0" smtClean="0"/>
                  <a:t>를 구하고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적용함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 smtClean="0"/>
                  <a:t>로 계단함수를 사용하므로 최종 출력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+1 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-1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6" y="2780928"/>
            <a:ext cx="7351787" cy="1384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514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7183</TotalTime>
  <Words>2267</Words>
  <Application>Microsoft Office PowerPoint</Application>
  <PresentationFormat>화면 슬라이드 쇼(4:3)</PresentationFormat>
  <Paragraphs>690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아리따M</vt:lpstr>
      <vt:lpstr>Tahoma</vt:lpstr>
      <vt:lpstr>맑은 고딕</vt:lpstr>
      <vt:lpstr>나눔손글씨 펜</vt:lpstr>
      <vt:lpstr>Calibri</vt:lpstr>
      <vt:lpstr>Wingdings</vt:lpstr>
      <vt:lpstr>Times New Roman</vt:lpstr>
      <vt:lpstr>Arial</vt:lpstr>
      <vt:lpstr>HY견고딕</vt:lpstr>
      <vt:lpstr>Cambria Math</vt:lpstr>
      <vt:lpstr>1_Office 테마</vt:lpstr>
      <vt:lpstr>3장. 다층 퍼셉트론</vt:lpstr>
      <vt:lpstr>PREVIEW</vt:lpstr>
      <vt:lpstr>3.1 신경망 기초</vt:lpstr>
      <vt:lpstr>3.1.1 인공신경망과 생물신경망</vt:lpstr>
      <vt:lpstr>3.1.2 신경망의 간략한 역사</vt:lpstr>
      <vt:lpstr>3.1.3 신경망의 종류</vt:lpstr>
      <vt:lpstr>3.2 퍼셉트론</vt:lpstr>
      <vt:lpstr>3.2.1 구조</vt:lpstr>
      <vt:lpstr>3.2.2 동작</vt:lpstr>
      <vt:lpstr>3.2.2 동작</vt:lpstr>
      <vt:lpstr>3.2.2 동작</vt:lpstr>
      <vt:lpstr>3.2.2 동작</vt:lpstr>
      <vt:lpstr>3.2.3 학습</vt:lpstr>
      <vt:lpstr>3.2.3 학습</vt:lpstr>
      <vt:lpstr>3.2.3 학습</vt:lpstr>
      <vt:lpstr>3.2.3 학습</vt:lpstr>
      <vt:lpstr>3.2.3 학습</vt:lpstr>
      <vt:lpstr>3.2.3 학습</vt:lpstr>
      <vt:lpstr>3.3 다층 퍼셉트론</vt:lpstr>
      <vt:lpstr>3.3 다층 퍼셉트론</vt:lpstr>
      <vt:lpstr>3.3 다층 퍼셉트론</vt:lpstr>
      <vt:lpstr>3.3.1 특징 공간 변환</vt:lpstr>
      <vt:lpstr>3.3.1 특징 공간 변환</vt:lpstr>
      <vt:lpstr>3.3.1 특징 공간 변환</vt:lpstr>
      <vt:lpstr>3.3.1 특징 공간 변환</vt:lpstr>
      <vt:lpstr>3.3.2 활성함수</vt:lpstr>
      <vt:lpstr>3.3.2 활성함수</vt:lpstr>
      <vt:lpstr>3.3.3 구조</vt:lpstr>
      <vt:lpstr>3.3.3 구조</vt:lpstr>
      <vt:lpstr>3.3.3 구조</vt:lpstr>
      <vt:lpstr>3.3.4 동작</vt:lpstr>
      <vt:lpstr>3.3.4 동작</vt:lpstr>
      <vt:lpstr>3.3.4 동작</vt:lpstr>
      <vt:lpstr>3.4 오류 역전파 알고리즘</vt:lpstr>
      <vt:lpstr>3.4.1 목적함수의 정의</vt:lpstr>
      <vt:lpstr>3.4.1 목적함수의 정의</vt:lpstr>
      <vt:lpstr>3.4.2 오류 역전파 알고리즘의 설계</vt:lpstr>
      <vt:lpstr>3.4.2 오류 역전파 알고리즘의 설계</vt:lpstr>
      <vt:lpstr>3.4.2 오류 역전파 알고리즘의 설계</vt:lpstr>
      <vt:lpstr>3.4.2 오류 역전파 알고리즘의 설계</vt:lpstr>
      <vt:lpstr>3.4.2 오류 역전파 알고리즘의 설계</vt:lpstr>
      <vt:lpstr>3.4.3 오류 역전파를 이용한 학습 알고리즘</vt:lpstr>
      <vt:lpstr>3.4.3 오류 역전파를 이용한 학습 알고리즘</vt:lpstr>
      <vt:lpstr>3.4.3 오류 역전파를 이용한 학습 알고리즘</vt:lpstr>
      <vt:lpstr>3.5 미니배치 스토캐스틱 경사 하강법</vt:lpstr>
      <vt:lpstr>3.5 미니배치 스토캐스틱 경사 하강법</vt:lpstr>
      <vt:lpstr>3.6 다층 퍼셉트론에 의한 인식</vt:lpstr>
      <vt:lpstr>3.7 다층 퍼셉트론의 특성</vt:lpstr>
      <vt:lpstr>3.7.1 오류 역전파 알고리즘의 빠른 속도</vt:lpstr>
      <vt:lpstr>3.7.2 모든 함수를 정확하게 근사할 수 있는 능력</vt:lpstr>
      <vt:lpstr>3.7.3 성능 향상을 위한 휴리스틱의 중요성</vt:lpstr>
      <vt:lpstr>3.7.3 성능 향상을 위한 휴리스틱의 중요성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Kim Yeongsu</cp:lastModifiedBy>
  <cp:revision>340</cp:revision>
  <dcterms:created xsi:type="dcterms:W3CDTF">2006-10-05T04:04:58Z</dcterms:created>
  <dcterms:modified xsi:type="dcterms:W3CDTF">2018-08-16T13:22:54Z</dcterms:modified>
</cp:coreProperties>
</file>